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7" r:id="rId2"/>
    <p:sldId id="290" r:id="rId3"/>
    <p:sldId id="263" r:id="rId4"/>
    <p:sldId id="264" r:id="rId5"/>
    <p:sldId id="356" r:id="rId6"/>
    <p:sldId id="265" r:id="rId7"/>
    <p:sldId id="266" r:id="rId8"/>
    <p:sldId id="357" r:id="rId9"/>
    <p:sldId id="369" r:id="rId10"/>
    <p:sldId id="267" r:id="rId11"/>
    <p:sldId id="268" r:id="rId12"/>
    <p:sldId id="269" r:id="rId13"/>
    <p:sldId id="270" r:id="rId14"/>
    <p:sldId id="271" r:id="rId15"/>
    <p:sldId id="358" r:id="rId16"/>
    <p:sldId id="334" r:id="rId17"/>
    <p:sldId id="323" r:id="rId18"/>
    <p:sldId id="325" r:id="rId19"/>
    <p:sldId id="370" r:id="rId20"/>
    <p:sldId id="371" r:id="rId21"/>
    <p:sldId id="374" r:id="rId22"/>
    <p:sldId id="373" r:id="rId23"/>
    <p:sldId id="372" r:id="rId24"/>
    <p:sldId id="376" r:id="rId25"/>
    <p:sldId id="377" r:id="rId26"/>
    <p:sldId id="378" r:id="rId27"/>
    <p:sldId id="379" r:id="rId28"/>
    <p:sldId id="349" r:id="rId29"/>
    <p:sldId id="380" r:id="rId30"/>
    <p:sldId id="381" r:id="rId31"/>
    <p:sldId id="281" r:id="rId32"/>
    <p:sldId id="319" r:id="rId33"/>
    <p:sldId id="31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0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77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19016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21787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44771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113849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35491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95016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6918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38120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31812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4.xml"/><Relationship Id="rId7" Type="http://schemas.microsoft.com/office/2007/relationships/hdphoto" Target="../media/hdphoto4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4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class/14390278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5" Type="http://schemas.openxmlformats.org/officeDocument/2006/relationships/image" Target="../media/image18.png"/><Relationship Id="rId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study.zum.com/book/11542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study.zum.com/book/11542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study.zum.com/book/11542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study.zum.com/book/11542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microsoft.com/office/2007/relationships/hdphoto" Target="../media/hdphoto7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microsoft.com/office/2007/relationships/hdphoto" Target="../media/hdphoto8.wdp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-MERf1haKvI?feature=oembed" TargetMode="External"/><Relationship Id="rId4" Type="http://schemas.openxmlformats.org/officeDocument/2006/relationships/hyperlink" Target="https://www.youtube.com/watch?v=-MERf1haKvI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LdMLCfrNy4" TargetMode="Externa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ELdMLCfrNy4?feature=oembed" TargetMode="External"/><Relationship Id="rId4" Type="http://schemas.openxmlformats.org/officeDocument/2006/relationships/image" Target="../media/image2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5" Type="http://schemas.microsoft.com/office/2007/relationships/hdphoto" Target="../media/hdphoto9.wdp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://study.zum.com/book/11542" TargetMode="External"/><Relationship Id="rId3" Type="http://schemas.openxmlformats.org/officeDocument/2006/relationships/hyperlink" Target="https://webstockreview.net/explore/tall-clipart-grow-tall/" TargetMode="External"/><Relationship Id="rId7" Type="http://schemas.openxmlformats.org/officeDocument/2006/relationships/hyperlink" Target="http://blog.naver.com/PostView.nhn?blogId=storychunjae&amp;logNo=220164210793" TargetMode="External"/><Relationship Id="rId12" Type="http://schemas.openxmlformats.org/officeDocument/2006/relationships/hyperlink" Target="https://www.uihere.com/free-cliparts/question-mark-emoticon-clip-art-silly-question-cliparts-1429704" TargetMode="External"/><Relationship Id="rId2" Type="http://schemas.openxmlformats.org/officeDocument/2006/relationships/hyperlink" Target="https://www.cleanpng.com/png-scalable-vector-graphics-paper-royalty-free-clip-a-6012096/download-png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donga.com/news/article/all/20150930/73906107/1" TargetMode="External"/><Relationship Id="rId11" Type="http://schemas.openxmlformats.org/officeDocument/2006/relationships/hyperlink" Target="http://clipart-library.com/writing-book-cliparts.html" TargetMode="External"/><Relationship Id="rId5" Type="http://schemas.openxmlformats.org/officeDocument/2006/relationships/hyperlink" Target="https://whyy.org/episodes/science-and-thanksgiving/" TargetMode="External"/><Relationship Id="rId10" Type="http://schemas.openxmlformats.org/officeDocument/2006/relationships/hyperlink" Target="https://www.youtube.com/watch?v=ELdMLCfrNy4" TargetMode="External"/><Relationship Id="rId4" Type="http://schemas.openxmlformats.org/officeDocument/2006/relationships/hyperlink" Target="https://www.dreamstime.com/illustration/empty-full.html" TargetMode="External"/><Relationship Id="rId9" Type="http://schemas.openxmlformats.org/officeDocument/2006/relationships/hyperlink" Target="https://www.youtube.com/watch?v=-MERf1haKvI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6-2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94544704-665B-4DD5-B435-66D7038A3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DCBD9F1-03E6-48A7-86DF-03E4D7C04747}"/>
              </a:ext>
            </a:extLst>
          </p:cNvPr>
          <p:cNvGrpSpPr/>
          <p:nvPr/>
        </p:nvGrpSpPr>
        <p:grpSpPr>
          <a:xfrm>
            <a:off x="8349389" y="3974294"/>
            <a:ext cx="3222851" cy="2731305"/>
            <a:chOff x="8349389" y="3974294"/>
            <a:chExt cx="3222851" cy="273130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7EC2DD0-9E67-45A8-9E74-8E8A10080889}"/>
                </a:ext>
              </a:extLst>
            </p:cNvPr>
            <p:cNvSpPr/>
            <p:nvPr/>
          </p:nvSpPr>
          <p:spPr>
            <a:xfrm>
              <a:off x="8475405" y="3974294"/>
              <a:ext cx="2777613" cy="2731305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DEEC3F0-406F-48C5-874E-046A335EF8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8588" b="72123" l="34017" r="74149">
                          <a14:foregroundMark x1="42188" y1="30556" x2="43854" y2="39444"/>
                          <a14:foregroundMark x1="47708" y1="36574" x2="46771" y2="39537"/>
                          <a14:foregroundMark x1="46250" y1="46852" x2="46354" y2="48889"/>
                          <a14:foregroundMark x1="51250" y1="24907" x2="53854" y2="28426"/>
                          <a14:foregroundMark x1="60260" y1="36759" x2="60208" y2="36759"/>
                          <a14:foregroundMark x1="66615" y1="53611" x2="67031" y2="55833"/>
                          <a14:foregroundMark x1="37083" y1="23611" x2="41094" y2="23241"/>
                          <a14:foregroundMark x1="41094" y1="23241" x2="45260" y2="23426"/>
                          <a14:foregroundMark x1="45260" y1="23426" x2="47865" y2="23241"/>
                          <a14:foregroundMark x1="36875" y1="21019" x2="41042" y2="20741"/>
                          <a14:foregroundMark x1="41042" y1="20741" x2="43125" y2="20926"/>
                          <a14:foregroundMark x1="36510" y1="21944" x2="36667" y2="24167"/>
                          <a14:foregroundMark x1="36667" y1="24167" x2="44792" y2="24907"/>
                          <a14:foregroundMark x1="44792" y1="24167" x2="47708" y2="24167"/>
                          <a14:foregroundMark x1="47760" y1="23611" x2="48333" y2="23426"/>
                          <a14:foregroundMark x1="47917" y1="22407" x2="41667" y2="22407"/>
                          <a14:foregroundMark x1="42917" y1="21667" x2="43750" y2="22407"/>
                          <a14:foregroundMark x1="43333" y1="21667" x2="43958" y2="21944"/>
                          <a14:foregroundMark x1="48438" y1="22222" x2="48333" y2="24167"/>
                          <a14:foregroundMark x1="37031" y1="25093" x2="41198" y2="25370"/>
                          <a14:foregroundMark x1="41198" y1="25370" x2="43698" y2="24907"/>
                          <a14:foregroundMark x1="36875" y1="21204" x2="37292" y2="21204"/>
                          <a14:foregroundMark x1="36927" y1="20278" x2="37604" y2="21481"/>
                          <a14:foregroundMark x1="37083" y1="21019" x2="38958" y2="20926"/>
                          <a14:foregroundMark x1="37083" y1="20926" x2="41042" y2="21481"/>
                          <a14:foregroundMark x1="41042" y1="21481" x2="40625" y2="20741"/>
                          <a14:foregroundMark x1="38698" y1="20926" x2="42917" y2="20185"/>
                          <a14:foregroundMark x1="42917" y1="20185" x2="42917" y2="20741"/>
                          <a14:foregroundMark x1="36667" y1="20278" x2="38438" y2="20463"/>
                          <a14:foregroundMark x1="38333" y1="20741" x2="41458" y2="20278"/>
                          <a14:foregroundMark x1="38333" y1="20463" x2="39375" y2="20185"/>
                          <a14:foregroundMark x1="44375" y1="25370" x2="48281" y2="24815"/>
                          <a14:foregroundMark x1="48281" y1="24815" x2="48281" y2="24907"/>
                          <a14:foregroundMark x1="54375" y1="30370" x2="54427" y2="31296"/>
                          <a14:foregroundMark x1="54010" y1="36296" x2="53854" y2="36944"/>
                          <a14:foregroundMark x1="52760" y1="38519" x2="53177" y2="37778"/>
                          <a14:foregroundMark x1="54271" y1="42500" x2="53958" y2="43241"/>
                          <a14:foregroundMark x1="53281" y1="45833" x2="53594" y2="45648"/>
                          <a14:foregroundMark x1="55104" y1="45926" x2="55833" y2="47130"/>
                          <a14:foregroundMark x1="56042" y1="49907" x2="56094" y2="51852"/>
                          <a14:foregroundMark x1="55937" y1="53519" x2="55260" y2="55741"/>
                          <a14:foregroundMark x1="42604" y1="41389" x2="42344" y2="42130"/>
                          <a14:foregroundMark x1="62760" y1="34722" x2="61094" y2="36481"/>
                          <a14:foregroundMark x1="64688" y1="39259" x2="64271" y2="40278"/>
                          <a14:foregroundMark x1="67708" y1="35093" x2="67708" y2="36574"/>
                        </a14:backgroundRemoval>
                      </a14:imgEffect>
                    </a14:imgLayer>
                  </a14:imgProps>
                </a:ext>
              </a:extLst>
            </a:blip>
            <a:srcRect l="29000" t="11896" r="20834" b="21185"/>
            <a:stretch/>
          </p:blipFill>
          <p:spPr>
            <a:xfrm>
              <a:off x="8349389" y="4202736"/>
              <a:ext cx="3222851" cy="24182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C6B39E-4A03-40A9-9529-D29BDE90EA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28255"/>
            <a:ext cx="5022623" cy="35143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5022622" y="1006187"/>
            <a:ext cx="7154133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사진 속 화면에 한국의 전통 음식이 차려져 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 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2706221" y="434952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한국식과 서양식 상차림은 어떻게 달라요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2706220" y="4928267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한국과 일본은 숟가락 사용에 있어서 어떻게 달라요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554238" y="450192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01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697654-2412-4DA0-9389-B6F34183929F}"/>
              </a:ext>
            </a:extLst>
          </p:cNvPr>
          <p:cNvSpPr txBox="1"/>
          <p:nvPr/>
        </p:nvSpPr>
        <p:spPr>
          <a:xfrm>
            <a:off x="5022622" y="2236116"/>
            <a:ext cx="7169378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다음 대화에서는 한국식 상차림과 서양식 상차림이 어떻게 다른지 이야기할 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잘 들어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07FA53-DF75-42DE-A140-53F16742EF23}"/>
              </a:ext>
            </a:extLst>
          </p:cNvPr>
          <p:cNvSpPr txBox="1"/>
          <p:nvPr/>
        </p:nvSpPr>
        <p:spPr>
          <a:xfrm>
            <a:off x="2706219" y="550701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금강산도 식후경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은 어떤 뜻이에요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pic>
        <p:nvPicPr>
          <p:cNvPr id="6" name="001">
            <a:hlinkClick r:id="" action="ppaction://media"/>
            <a:extLst>
              <a:ext uri="{FF2B5EF4-FFF2-40B4-BE49-F238E27FC236}">
                <a16:creationId xmlns:a16="http://schemas.microsoft.com/office/drawing/2014/main" id="{6B4C8810-0E70-49B6-B6B8-7039132024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03680" y="4547642"/>
            <a:ext cx="914400" cy="9144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3D660402-47E0-497B-B27E-8D415960C9C5}"/>
              </a:ext>
            </a:extLst>
          </p:cNvPr>
          <p:cNvSpPr/>
          <p:nvPr/>
        </p:nvSpPr>
        <p:spPr>
          <a:xfrm>
            <a:off x="9116477" y="5604198"/>
            <a:ext cx="2847437" cy="111851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  <a:r>
              <a:rPr lang="ko-KR" altLang="en-US" sz="3200" dirty="0"/>
              <a:t>명씩 대화 읽기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07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3" grpId="0"/>
      <p:bldP spid="25" grpId="0"/>
      <p:bldP spid="15" grpId="0"/>
      <p:bldP spid="13" grpId="0"/>
      <p:bldP spid="14" grpId="0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53F9E-2703-41BA-B866-4A0FA4A342E4}"/>
              </a:ext>
            </a:extLst>
          </p:cNvPr>
          <p:cNvSpPr txBox="1"/>
          <p:nvPr/>
        </p:nvSpPr>
        <p:spPr>
          <a:xfrm>
            <a:off x="603158" y="2134225"/>
            <a:ext cx="7914640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유진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조쉬가 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1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년 전보다 키가 많이 컸어요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8" y="113391"/>
            <a:ext cx="67831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-</a:t>
            </a:r>
            <a:r>
              <a:rPr lang="ko-KR" altLang="en-US" sz="3200" dirty="0">
                <a:latin typeface="+mn-ea"/>
              </a:rPr>
              <a:t>와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과 비교하면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603158" y="902042"/>
            <a:ext cx="791464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1</a:t>
            </a:r>
            <a:r>
              <a:rPr lang="ko-KR" altLang="en-US" sz="3200" dirty="0">
                <a:latin typeface="+mn-ea"/>
              </a:rPr>
              <a:t>년 전보다 키가 많이 큰 사람 있어요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B9142-279E-4743-9870-8F213ABDC5C9}"/>
              </a:ext>
            </a:extLst>
          </p:cNvPr>
          <p:cNvSpPr txBox="1"/>
          <p:nvPr/>
        </p:nvSpPr>
        <p:spPr>
          <a:xfrm>
            <a:off x="603158" y="2775476"/>
            <a:ext cx="791464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조쉬는 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1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년 전과 비교하면 </a:t>
            </a:r>
            <a:r>
              <a:rPr lang="ko-KR" altLang="en-US" sz="3200" dirty="0">
                <a:latin typeface="+mn-ea"/>
              </a:rPr>
              <a:t>키가 많이 컸어요</a:t>
            </a:r>
            <a:r>
              <a:rPr lang="en-US" altLang="ko-KR" sz="3200" dirty="0">
                <a:latin typeface="+mn-ea"/>
              </a:rPr>
              <a:t>.</a:t>
            </a:r>
            <a:r>
              <a:rPr lang="ko-KR" altLang="en-US" sz="3200" dirty="0">
                <a:latin typeface="+mn-ea"/>
              </a:rPr>
              <a:t> 한국어는 어때요</a:t>
            </a:r>
            <a:r>
              <a:rPr lang="en-US" altLang="ko-KR" sz="3200" dirty="0">
                <a:latin typeface="+mn-ea"/>
              </a:rPr>
              <a:t>?</a:t>
            </a:r>
            <a:r>
              <a:rPr lang="ko-KR" altLang="en-US" sz="3200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5167370"/>
            <a:ext cx="12192000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한국어는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작년과 비교하면 </a:t>
            </a:r>
            <a:r>
              <a:rPr lang="ko-KR" altLang="en-US" sz="3200" b="1" dirty="0">
                <a:latin typeface="+mn-ea"/>
              </a:rPr>
              <a:t>많이 어려워졌어요</a:t>
            </a:r>
            <a:r>
              <a:rPr lang="en-US" altLang="ko-KR" sz="3200" b="1" dirty="0">
                <a:latin typeface="+mn-ea"/>
              </a:rPr>
              <a:t>.</a:t>
            </a:r>
            <a:endParaRPr lang="en-US" sz="3200" b="1" dirty="0"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AD847E-015A-44AB-A50E-69FDC16EB97E}"/>
              </a:ext>
            </a:extLst>
          </p:cNvPr>
          <p:cNvSpPr txBox="1"/>
          <p:nvPr/>
        </p:nvSpPr>
        <p:spPr>
          <a:xfrm>
            <a:off x="8626723" y="5011635"/>
            <a:ext cx="19962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©webstockreview.net</a:t>
            </a:r>
          </a:p>
        </p:txBody>
      </p:sp>
      <p:pic>
        <p:nvPicPr>
          <p:cNvPr id="1026" name="Picture 2" descr="Tall clipart grow tall, Tall grow tall Transparent FREE for ...">
            <a:extLst>
              <a:ext uri="{FF2B5EF4-FFF2-40B4-BE49-F238E27FC236}">
                <a16:creationId xmlns:a16="http://schemas.microsoft.com/office/drawing/2014/main" id="{CE695BA7-A4EC-4C7F-A7BC-C4DD0AB92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600" y="413305"/>
            <a:ext cx="2961639" cy="469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112814" y="2342235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실력이 늘었다고 하지만 </a:t>
            </a:r>
            <a:r>
              <a:rPr lang="ko-KR" altLang="en-US" sz="3200" b="1" dirty="0">
                <a:solidFill>
                  <a:srgbClr val="FF0000"/>
                </a:solidFill>
              </a:rPr>
              <a:t>선배와 비교하면 </a:t>
            </a:r>
            <a:r>
              <a:rPr lang="ko-KR" altLang="en-US" sz="3200" dirty="0"/>
              <a:t>아직도 많이 부족하다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120694" y="3221343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이번 작품은 </a:t>
            </a:r>
            <a:r>
              <a:rPr lang="ko-KR" altLang="en-US" sz="3200" b="1" dirty="0">
                <a:solidFill>
                  <a:srgbClr val="FF0000"/>
                </a:solidFill>
              </a:rPr>
              <a:t>원작과 비교하면 </a:t>
            </a:r>
            <a:r>
              <a:rPr lang="ko-KR" altLang="en-US" sz="3200" dirty="0"/>
              <a:t>그래픽 기술은 뛰어나지만 작품성이 떨어진다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136462" y="4592894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한국의 식사 예절은 </a:t>
            </a:r>
            <a:r>
              <a:rPr lang="ko-KR" altLang="en-US" sz="3200" b="1" dirty="0">
                <a:solidFill>
                  <a:srgbClr val="FF0000"/>
                </a:solidFill>
              </a:rPr>
              <a:t>예전과 비교하면 </a:t>
            </a:r>
            <a:r>
              <a:rPr lang="ko-KR" altLang="en-US" sz="3200" dirty="0"/>
              <a:t>많이 간단해졌다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5049518" y="5278636"/>
            <a:ext cx="7142480" cy="97324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15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EDE369B-D0E0-49CC-9EBB-C0FD451B62CD}"/>
              </a:ext>
            </a:extLst>
          </p:cNvPr>
          <p:cNvSpPr/>
          <p:nvPr/>
        </p:nvSpPr>
        <p:spPr>
          <a:xfrm>
            <a:off x="603158" y="113391"/>
            <a:ext cx="67831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~</a:t>
            </a:r>
            <a:r>
              <a:rPr lang="ko-KR" altLang="en-US" sz="3200" dirty="0">
                <a:latin typeface="+mn-ea"/>
              </a:rPr>
              <a:t>와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과 비교하면</a:t>
            </a:r>
            <a:endParaRPr lang="en-US" sz="3200" dirty="0"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C9DB87-AC9D-4DB7-A929-9ED7DF7E8F88}"/>
              </a:ext>
            </a:extLst>
          </p:cNvPr>
          <p:cNvSpPr txBox="1"/>
          <p:nvPr/>
        </p:nvSpPr>
        <p:spPr>
          <a:xfrm>
            <a:off x="-1" y="835786"/>
            <a:ext cx="12191999" cy="1216759"/>
          </a:xfrm>
          <a:prstGeom prst="wave">
            <a:avLst>
              <a:gd name="adj1" fmla="val 8027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when comparing two objects. It is used in the form of ‘As for A</a:t>
            </a:r>
          </a:p>
          <a:p>
            <a:r>
              <a:rPr lang="en-US" sz="2400" dirty="0"/>
              <a:t>  compared with B’ or ‘Compared with B, A is’.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8937524" y="51926"/>
            <a:ext cx="3383054" cy="980462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 animBg="1"/>
      <p:bldP spid="12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07783"/>
            <a:ext cx="709812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와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과는 대조적으로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519545" y="4448152"/>
            <a:ext cx="12192000" cy="1504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저는 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제 형과는 대조적으로 </a:t>
            </a:r>
            <a:r>
              <a:rPr lang="ko-KR" altLang="en-US" sz="3600" b="1" dirty="0">
                <a:latin typeface="+mn-ea"/>
              </a:rPr>
              <a:t>공부보다 운동을 더 좋아해요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E20B4-1577-4078-BC99-52D1EB55B48D}"/>
              </a:ext>
            </a:extLst>
          </p:cNvPr>
          <p:cNvSpPr txBox="1"/>
          <p:nvPr/>
        </p:nvSpPr>
        <p:spPr>
          <a:xfrm>
            <a:off x="603158" y="1717255"/>
            <a:ext cx="7272481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유진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하나는 사과가 가득 들어 있고 다른 하나는 사과가 없어요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81C09-51DA-4DDC-84C2-157138C96B78}"/>
              </a:ext>
            </a:extLst>
          </p:cNvPr>
          <p:cNvSpPr txBox="1"/>
          <p:nvPr/>
        </p:nvSpPr>
        <p:spPr>
          <a:xfrm>
            <a:off x="603158" y="1001432"/>
            <a:ext cx="7914640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두 바구니가 어떻게 달라요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256328-F3DB-476C-871D-9F55EDCD8B53}"/>
              </a:ext>
            </a:extLst>
          </p:cNvPr>
          <p:cNvSpPr txBox="1"/>
          <p:nvPr/>
        </p:nvSpPr>
        <p:spPr>
          <a:xfrm>
            <a:off x="603158" y="3024009"/>
            <a:ext cx="1107532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네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왼쪽 바구니와는 대조적으로 </a:t>
            </a:r>
            <a:r>
              <a:rPr lang="ko-KR" altLang="en-US" sz="3200" dirty="0">
                <a:latin typeface="+mn-ea"/>
              </a:rPr>
              <a:t>오른쪽 바구니에는 아무것도 들어 있지 않아요</a:t>
            </a:r>
            <a:r>
              <a:rPr lang="en-US" altLang="ko-KR" sz="3200" dirty="0">
                <a:latin typeface="+mn-ea"/>
              </a:rPr>
              <a:t>.</a:t>
            </a:r>
            <a:endParaRPr lang="en-US" sz="3200" dirty="0">
              <a:latin typeface="+mn-ea"/>
            </a:endParaRPr>
          </a:p>
        </p:txBody>
      </p:sp>
      <p:pic>
        <p:nvPicPr>
          <p:cNvPr id="4100" name="Picture 4" descr="Empty Full Stock Illustrations – 26,570 Empty Full Stock ...">
            <a:extLst>
              <a:ext uri="{FF2B5EF4-FFF2-40B4-BE49-F238E27FC236}">
                <a16:creationId xmlns:a16="http://schemas.microsoft.com/office/drawing/2014/main" id="{AA37E6D0-1778-4AB0-AF33-593CC6FEC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639" y="961020"/>
            <a:ext cx="3995754" cy="185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D1594DA-C77E-4E86-84B7-E624E377F20A}"/>
              </a:ext>
            </a:extLst>
          </p:cNvPr>
          <p:cNvSpPr txBox="1"/>
          <p:nvPr/>
        </p:nvSpPr>
        <p:spPr>
          <a:xfrm>
            <a:off x="9947676" y="2741534"/>
            <a:ext cx="19962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©dreamstime.com</a:t>
            </a:r>
          </a:p>
        </p:txBody>
      </p:sp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885114"/>
            <a:ext cx="12192000" cy="1341656"/>
          </a:xfrm>
          <a:prstGeom prst="wave">
            <a:avLst>
              <a:gd name="adj1" fmla="val 6579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  This expression is used to say that an object is different from the object</a:t>
            </a:r>
          </a:p>
          <a:p>
            <a:r>
              <a:rPr lang="en-US" sz="2800" dirty="0"/>
              <a:t>  being compared.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379091" y="2317632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영진이는 </a:t>
            </a:r>
            <a:r>
              <a:rPr lang="ko-KR" altLang="en-US" sz="3200" b="1" dirty="0">
                <a:solidFill>
                  <a:srgbClr val="FF0000"/>
                </a:solidFill>
              </a:rPr>
              <a:t>형과는 대조적으로 </a:t>
            </a:r>
            <a:r>
              <a:rPr lang="ko-KR" altLang="en-US" sz="3200" dirty="0"/>
              <a:t>공부보다 운동에 관심이 많다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379091" y="3181658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전통적인 모습의 </a:t>
            </a:r>
            <a:r>
              <a:rPr lang="ko-KR" altLang="en-US" sz="3200" b="1" dirty="0">
                <a:solidFill>
                  <a:srgbClr val="FF0000"/>
                </a:solidFill>
              </a:rPr>
              <a:t>외부와는 대조적으로 </a:t>
            </a:r>
            <a:r>
              <a:rPr lang="ko-KR" altLang="en-US" sz="3200" dirty="0"/>
              <a:t>내부 인테리어는 현대적으로 꾸며져 있다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379091" y="4538127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수진이는 내성적인 </a:t>
            </a:r>
            <a:r>
              <a:rPr lang="ko-KR" altLang="en-US" sz="3200" b="1" dirty="0">
                <a:solidFill>
                  <a:srgbClr val="FF0000"/>
                </a:solidFill>
              </a:rPr>
              <a:t>동생과는 대조적으로 </a:t>
            </a:r>
            <a:r>
              <a:rPr lang="ko-KR" altLang="en-US" sz="3200" dirty="0"/>
              <a:t>성격이 활발하다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611107" y="189663"/>
            <a:ext cx="3588774" cy="89976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064B11-E7EC-47A0-B28B-D1929F8EE3A8}"/>
              </a:ext>
            </a:extLst>
          </p:cNvPr>
          <p:cNvSpPr/>
          <p:nvPr/>
        </p:nvSpPr>
        <p:spPr>
          <a:xfrm>
            <a:off x="4886960" y="5242560"/>
            <a:ext cx="7142480" cy="9855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15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5CD152E-EC4F-4D77-918F-69469D0B5EAC}"/>
              </a:ext>
            </a:extLst>
          </p:cNvPr>
          <p:cNvSpPr/>
          <p:nvPr/>
        </p:nvSpPr>
        <p:spPr>
          <a:xfrm>
            <a:off x="603158" y="256943"/>
            <a:ext cx="709812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와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과는 대조적으로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BFEA214-B489-45C0-A7B7-AACF680A6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295140"/>
              </p:ext>
            </p:extLst>
          </p:nvPr>
        </p:nvGraphicFramePr>
        <p:xfrm>
          <a:off x="-1" y="719665"/>
          <a:ext cx="12192000" cy="31764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676207701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1343534069"/>
                    </a:ext>
                  </a:extLst>
                </a:gridCol>
              </a:tblGrid>
              <a:tr h="158823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역사적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농사를 짓다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4705394"/>
                  </a:ext>
                </a:extLst>
              </a:tr>
              <a:tr h="1588237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수확하다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소원을 빌다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3271774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7CE1297-C335-41A1-BAD5-EA714DA8CF36}"/>
              </a:ext>
            </a:extLst>
          </p:cNvPr>
          <p:cNvSpPr/>
          <p:nvPr/>
        </p:nvSpPr>
        <p:spPr>
          <a:xfrm>
            <a:off x="6096000" y="719665"/>
            <a:ext cx="6095999" cy="156633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79AC6A1-16B6-419C-AD04-E4B732778DC1}"/>
              </a:ext>
            </a:extLst>
          </p:cNvPr>
          <p:cNvSpPr/>
          <p:nvPr/>
        </p:nvSpPr>
        <p:spPr>
          <a:xfrm>
            <a:off x="2276061" y="4256373"/>
            <a:ext cx="7639878" cy="1566335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3200" dirty="0"/>
          </a:p>
          <a:p>
            <a:pPr algn="ctr">
              <a:lnSpc>
                <a:spcPct val="120000"/>
              </a:lnSpc>
            </a:pPr>
            <a:r>
              <a:rPr lang="ko-KR" altLang="en-US" sz="3200" dirty="0">
                <a:solidFill>
                  <a:srgbClr val="FFFF00"/>
                </a:solidFill>
              </a:rPr>
              <a:t>같이 알아 두세요</a:t>
            </a:r>
            <a:r>
              <a:rPr lang="en-US" altLang="ko-KR" sz="3200" dirty="0">
                <a:solidFill>
                  <a:srgbClr val="FFFF00"/>
                </a:solidFill>
              </a:rPr>
              <a:t>!</a:t>
            </a:r>
          </a:p>
          <a:p>
            <a:pPr algn="ctr">
              <a:lnSpc>
                <a:spcPct val="120000"/>
              </a:lnSpc>
            </a:pPr>
            <a:r>
              <a:rPr lang="ko-KR" altLang="en-US" sz="3200" dirty="0"/>
              <a:t>집을 짓다 </a:t>
            </a:r>
            <a:r>
              <a:rPr lang="en-US" altLang="ko-KR" sz="3200" dirty="0"/>
              <a:t>/ </a:t>
            </a:r>
            <a:r>
              <a:rPr lang="ko-KR" altLang="en-US" sz="3200" dirty="0"/>
              <a:t>옷을 짓다 </a:t>
            </a:r>
            <a:r>
              <a:rPr lang="en-US" altLang="ko-KR" sz="3200" dirty="0"/>
              <a:t>/ </a:t>
            </a:r>
            <a:r>
              <a:rPr lang="ko-KR" altLang="en-US" sz="3200" dirty="0"/>
              <a:t>밥을 짓다</a:t>
            </a:r>
            <a:endParaRPr lang="en-US" altLang="ko-KR" sz="3200" dirty="0"/>
          </a:p>
          <a:p>
            <a:pPr algn="ctr"/>
            <a:endParaRPr lang="en-US" sz="32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630E84E-0C89-4BF4-95CE-03EB12C8C089}"/>
              </a:ext>
            </a:extLst>
          </p:cNvPr>
          <p:cNvSpPr/>
          <p:nvPr/>
        </p:nvSpPr>
        <p:spPr>
          <a:xfrm>
            <a:off x="2421069" y="2307902"/>
            <a:ext cx="3674932" cy="158823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익거나 다 자란 농수산물을 거두어들이다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357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 animBg="1"/>
      <p:bldP spid="1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3200" dirty="0"/>
              <a:t>나라와 글자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74F51-208F-46B8-84CA-98A6EF7C1FE0}"/>
              </a:ext>
            </a:extLst>
          </p:cNvPr>
          <p:cNvSpPr txBox="1"/>
          <p:nvPr/>
        </p:nvSpPr>
        <p:spPr>
          <a:xfrm>
            <a:off x="0" y="3288707"/>
            <a:ext cx="1219199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어느 나라 글자들이에요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3C30EB-2C7D-4A98-AF77-4A699097CA1A}"/>
              </a:ext>
            </a:extLst>
          </p:cNvPr>
          <p:cNvSpPr txBox="1"/>
          <p:nvPr/>
        </p:nvSpPr>
        <p:spPr>
          <a:xfrm>
            <a:off x="79512" y="4190406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몇 가지나 알아요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8745C8-B345-41C7-A427-54F9974C81E8}"/>
              </a:ext>
            </a:extLst>
          </p:cNvPr>
          <p:cNvSpPr txBox="1"/>
          <p:nvPr/>
        </p:nvSpPr>
        <p:spPr>
          <a:xfrm>
            <a:off x="0" y="5089120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B0F0"/>
                </a:solidFill>
                <a:latin typeface="+mn-ea"/>
              </a:rPr>
              <a:t>한자를 보면 한자인지 알아요</a:t>
            </a:r>
            <a:r>
              <a:rPr lang="en-US" altLang="ko-KR" sz="3000" b="1" dirty="0">
                <a:solidFill>
                  <a:srgbClr val="00B0F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B0F0"/>
                </a:solidFill>
                <a:latin typeface="+mn-ea"/>
              </a:rPr>
              <a:t>한자의 특징은 뭘까요</a:t>
            </a:r>
            <a:r>
              <a:rPr lang="en-US" altLang="ko-KR" sz="3000" b="1" dirty="0">
                <a:solidFill>
                  <a:srgbClr val="00B0F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798939-5352-4644-BC54-1C7AB13ABB5E}"/>
              </a:ext>
            </a:extLst>
          </p:cNvPr>
          <p:cNvSpPr txBox="1"/>
          <p:nvPr/>
        </p:nvSpPr>
        <p:spPr>
          <a:xfrm>
            <a:off x="-312423" y="6374528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©pinclipart.com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790176-0D08-4215-81EF-B8E3E0B277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74" t="36522" r="11957" b="32165"/>
          <a:stretch/>
        </p:blipFill>
        <p:spPr>
          <a:xfrm>
            <a:off x="1623389" y="827186"/>
            <a:ext cx="8945219" cy="21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4074826" y="2702250"/>
            <a:ext cx="8107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한자 문화권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대화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10307319" y="3597456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02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477253" y="4540087"/>
            <a:ext cx="3448705" cy="108204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3925958" y="943336"/>
            <a:ext cx="8276202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한자를 쓰는 나라들에는 어떤 나라들이 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이제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한자 문화권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에 대해 두 사람이 나누는 대화를 들어 볼 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77052B-469D-4270-9AAA-5093F6375246}"/>
              </a:ext>
            </a:extLst>
          </p:cNvPr>
          <p:cNvSpPr txBox="1"/>
          <p:nvPr/>
        </p:nvSpPr>
        <p:spPr>
          <a:xfrm>
            <a:off x="589281" y="4860762"/>
            <a:ext cx="1159256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이 글자는 무슨 뜻을 가진 한자일까요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EA8F7F-2A5D-41C8-9FC9-376E9D5B9D59}"/>
              </a:ext>
            </a:extLst>
          </p:cNvPr>
          <p:cNvSpPr txBox="1"/>
          <p:nvPr/>
        </p:nvSpPr>
        <p:spPr>
          <a:xfrm>
            <a:off x="599440" y="5429721"/>
            <a:ext cx="1159256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한자를 알면 중국 사람들과 대화할 수 있어요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E19C5B-3424-4EF7-A801-70FC9B3124A6}"/>
              </a:ext>
            </a:extLst>
          </p:cNvPr>
          <p:cNvSpPr txBox="1"/>
          <p:nvPr/>
        </p:nvSpPr>
        <p:spPr>
          <a:xfrm>
            <a:off x="115298" y="768197"/>
            <a:ext cx="395952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900" dirty="0"/>
              <a:t>愛</a:t>
            </a:r>
            <a:endParaRPr lang="en-US" sz="19900" dirty="0"/>
          </a:p>
        </p:txBody>
      </p:sp>
      <p:pic>
        <p:nvPicPr>
          <p:cNvPr id="3" name="002">
            <a:hlinkClick r:id="" action="ppaction://media"/>
            <a:extLst>
              <a:ext uri="{FF2B5EF4-FFF2-40B4-BE49-F238E27FC236}">
                <a16:creationId xmlns:a16="http://schemas.microsoft.com/office/drawing/2014/main" id="{DE81E814-11B0-4181-BA5B-39275A0AE6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44320" y="3597456"/>
            <a:ext cx="942631" cy="94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67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18" grpId="0"/>
      <p:bldP spid="19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2854050" y="2184613"/>
            <a:ext cx="9348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명절의 차이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대화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11091632" y="2148114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03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4873970" y="3516109"/>
            <a:ext cx="732818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두 명절은 어떤 점에서 비슷하고 어떤 점에서 달라요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46AFF0-3350-48FA-99F7-63E8E95A3126}"/>
              </a:ext>
            </a:extLst>
          </p:cNvPr>
          <p:cNvSpPr/>
          <p:nvPr/>
        </p:nvSpPr>
        <p:spPr>
          <a:xfrm>
            <a:off x="8557327" y="5756449"/>
            <a:ext cx="3448705" cy="783454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3B8EE-41DF-4043-9444-A45FFCA8A3C4}"/>
              </a:ext>
            </a:extLst>
          </p:cNvPr>
          <p:cNvSpPr txBox="1"/>
          <p:nvPr/>
        </p:nvSpPr>
        <p:spPr>
          <a:xfrm>
            <a:off x="4873970" y="4829200"/>
            <a:ext cx="736829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두 명절의 대표 음식은 뭐예요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2854050" y="929322"/>
            <a:ext cx="933794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추석과 추수감사절의 차이에 관해 두 사람이 나누는 대화를 들어 볼 거예요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3802F5-2A33-4902-B252-D61FF13A0129}"/>
              </a:ext>
            </a:extLst>
          </p:cNvPr>
          <p:cNvSpPr txBox="1"/>
          <p:nvPr/>
        </p:nvSpPr>
        <p:spPr>
          <a:xfrm>
            <a:off x="2127383" y="2935938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©whyy.org</a:t>
            </a:r>
          </a:p>
        </p:txBody>
      </p:sp>
      <p:pic>
        <p:nvPicPr>
          <p:cNvPr id="2" name="003">
            <a:hlinkClick r:id="" action="ppaction://media"/>
            <a:extLst>
              <a:ext uri="{FF2B5EF4-FFF2-40B4-BE49-F238E27FC236}">
                <a16:creationId xmlns:a16="http://schemas.microsoft.com/office/drawing/2014/main" id="{FD59C7FB-F55E-4380-8BB0-E97CE1D268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77233" y="2118112"/>
            <a:ext cx="914399" cy="914399"/>
          </a:xfrm>
          <a:prstGeom prst="rect">
            <a:avLst/>
          </a:prstGeom>
        </p:spPr>
      </p:pic>
      <p:pic>
        <p:nvPicPr>
          <p:cNvPr id="5122" name="Picture 2" descr="Science and Thanksgiving - WHYY">
            <a:extLst>
              <a:ext uri="{FF2B5EF4-FFF2-40B4-BE49-F238E27FC236}">
                <a16:creationId xmlns:a16="http://schemas.microsoft.com/office/drawing/2014/main" id="{DB440C30-0C8F-44DA-ADEF-60FB3092F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25" y="3182159"/>
            <a:ext cx="4495618" cy="300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08830A2D-1D46-4354-9F92-A91FC46EB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24" y="740718"/>
            <a:ext cx="2458573" cy="245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59B192B-7AAE-4338-BBB2-AD56976A9D8A}"/>
              </a:ext>
            </a:extLst>
          </p:cNvPr>
          <p:cNvSpPr txBox="1"/>
          <p:nvPr/>
        </p:nvSpPr>
        <p:spPr>
          <a:xfrm rot="5400000">
            <a:off x="1450518" y="1845462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©donga.com</a:t>
            </a:r>
          </a:p>
        </p:txBody>
      </p:sp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9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17" grpId="0"/>
      <p:bldP spid="12" grpId="0" animBg="1"/>
      <p:bldP spid="20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227238" y="903930"/>
            <a:ext cx="2726647" cy="257930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경험해 본 문화 차이에 대해 말하기</a:t>
            </a:r>
            <a:endParaRPr lang="en-US" sz="32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D26D7-A3AB-4426-AA56-A02CEA663278}"/>
              </a:ext>
            </a:extLst>
          </p:cNvPr>
          <p:cNvSpPr txBox="1"/>
          <p:nvPr/>
        </p:nvSpPr>
        <p:spPr>
          <a:xfrm>
            <a:off x="2974206" y="1085853"/>
            <a:ext cx="9227954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여러분은 영화를 보거나 여행했을 때 문화 차이를 경험해 본 적이 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아니면 많이 다를 거라고 생각했는데 비슷하다고 생각했던 적이 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A2D30B-CC06-4F9C-B5C1-A287B79A56CF}"/>
              </a:ext>
            </a:extLst>
          </p:cNvPr>
          <p:cNvSpPr txBox="1"/>
          <p:nvPr/>
        </p:nvSpPr>
        <p:spPr>
          <a:xfrm>
            <a:off x="2974206" y="2788499"/>
            <a:ext cx="922795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친구들과 얘기 나누면서 교과서에 써 보세요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120BBF-2C1C-474D-BE06-719B55F04D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33" t="25481" r="7166" b="39260"/>
          <a:stretch/>
        </p:blipFill>
        <p:spPr>
          <a:xfrm>
            <a:off x="108264" y="3723346"/>
            <a:ext cx="9448800" cy="241808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219C5B6-4D6A-4252-B8DD-D1711DF05770}"/>
              </a:ext>
            </a:extLst>
          </p:cNvPr>
          <p:cNvSpPr txBox="1"/>
          <p:nvPr/>
        </p:nvSpPr>
        <p:spPr>
          <a:xfrm>
            <a:off x="9557064" y="3723346"/>
            <a:ext cx="2645096" cy="2256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정리된 글로 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보기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처럼 이야기해 봅시다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1899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903535" y="1"/>
            <a:ext cx="4288465" cy="108712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01</a:t>
            </a:r>
            <a:endParaRPr lang="en-US" sz="4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AF3646-63AE-4427-8937-B8C4FFC49FA0}"/>
              </a:ext>
            </a:extLst>
          </p:cNvPr>
          <p:cNvSpPr/>
          <p:nvPr/>
        </p:nvSpPr>
        <p:spPr>
          <a:xfrm>
            <a:off x="8403783" y="5446806"/>
            <a:ext cx="37882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https://quizlet.com/class/14390278/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7985198" y="1879600"/>
            <a:ext cx="4206801" cy="240671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6600" b="1" kern="0" dirty="0">
                <a:latin typeface="+mj-lt"/>
                <a:ea typeface="Malgun Gothic" panose="020B0503020000020004" pitchFamily="34" charset="-127"/>
              </a:rPr>
              <a:t>넓은 세상</a:t>
            </a:r>
            <a:r>
              <a:rPr lang="en-US" altLang="ko-KR" sz="6600" b="1" kern="0" dirty="0">
                <a:latin typeface="+mj-lt"/>
                <a:ea typeface="Malgun Gothic" panose="020B0503020000020004" pitchFamily="34" charset="-127"/>
              </a:rPr>
              <a:t>, </a:t>
            </a:r>
            <a:r>
              <a:rPr lang="ko-KR" altLang="en-US" sz="6600" b="1" kern="0" dirty="0">
                <a:latin typeface="+mj-lt"/>
                <a:ea typeface="Malgun Gothic" panose="020B0503020000020004" pitchFamily="34" charset="-127"/>
              </a:rPr>
              <a:t>다양한 문화</a:t>
            </a:r>
            <a:endParaRPr lang="en-US" sz="66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C23F1E-4191-410C-A26A-856FFB1C16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18" b="6337"/>
          <a:stretch/>
        </p:blipFill>
        <p:spPr>
          <a:xfrm>
            <a:off x="0" y="3159096"/>
            <a:ext cx="7985198" cy="3023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A0ACC1-E817-4513-8D6A-8886ABA8B8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065" t="23314" r="2355" b="4849"/>
          <a:stretch/>
        </p:blipFill>
        <p:spPr>
          <a:xfrm>
            <a:off x="0" y="-1"/>
            <a:ext cx="7985198" cy="3271521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C28E6E54-3A94-4791-8430-7408C9D36EE2}"/>
              </a:ext>
            </a:extLst>
          </p:cNvPr>
          <p:cNvSpPr/>
          <p:nvPr/>
        </p:nvSpPr>
        <p:spPr>
          <a:xfrm>
            <a:off x="7274410" y="5080000"/>
            <a:ext cx="1134140" cy="1102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단어 학습 링크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47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19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B1D952C0-2836-43EE-BBF4-28F32E8ED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038869"/>
              </p:ext>
            </p:extLst>
          </p:nvPr>
        </p:nvGraphicFramePr>
        <p:xfrm>
          <a:off x="-1" y="712100"/>
          <a:ext cx="12192000" cy="4225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35659903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24291943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296600572"/>
                    </a:ext>
                  </a:extLst>
                </a:gridCol>
              </a:tblGrid>
              <a:tr h="211283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대견하다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손을 뻗다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눈짓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6017940"/>
                  </a:ext>
                </a:extLst>
              </a:tr>
              <a:tr h="211283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서투르다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어른스럽다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사촌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974030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75A6E62-CCCA-4C7F-B053-C6D0FD19F5C7}"/>
              </a:ext>
            </a:extLst>
          </p:cNvPr>
          <p:cNvSpPr/>
          <p:nvPr/>
        </p:nvSpPr>
        <p:spPr>
          <a:xfrm>
            <a:off x="8138160" y="1463040"/>
            <a:ext cx="4053839" cy="13208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눈을 움직여서 다른 사람에게 어떤 뜻을 전달하는 동작</a:t>
            </a:r>
            <a:endParaRPr lang="en-US" sz="28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AF80FB0-A5F6-489C-BE48-0778C8940308}"/>
              </a:ext>
            </a:extLst>
          </p:cNvPr>
          <p:cNvSpPr/>
          <p:nvPr/>
        </p:nvSpPr>
        <p:spPr>
          <a:xfrm>
            <a:off x="15240" y="1463040"/>
            <a:ext cx="4053839" cy="13208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흐뭇하고 자랑스럽다</a:t>
            </a:r>
            <a:endParaRPr lang="en-US" sz="2800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B0BAC4A-98D3-4415-93C8-91A42FED496C}"/>
              </a:ext>
            </a:extLst>
          </p:cNvPr>
          <p:cNvSpPr/>
          <p:nvPr/>
        </p:nvSpPr>
        <p:spPr>
          <a:xfrm>
            <a:off x="-2" y="3582254"/>
            <a:ext cx="4053839" cy="13208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일이 익숙하지 못하여 잘 못하다</a:t>
            </a:r>
            <a:endParaRPr lang="en-US" sz="28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EFE7CB9-1D70-4F7A-91CC-1060F822126C}"/>
              </a:ext>
            </a:extLst>
          </p:cNvPr>
          <p:cNvSpPr/>
          <p:nvPr/>
        </p:nvSpPr>
        <p:spPr>
          <a:xfrm>
            <a:off x="4084319" y="3582525"/>
            <a:ext cx="4053839" cy="13208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나이는 어리지만 어른 같은 데가 있다</a:t>
            </a:r>
            <a:endParaRPr lang="en-US" sz="28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FB8F7C9-4078-4587-B3B4-1107BDD917A8}"/>
              </a:ext>
            </a:extLst>
          </p:cNvPr>
          <p:cNvSpPr/>
          <p:nvPr/>
        </p:nvSpPr>
        <p:spPr>
          <a:xfrm>
            <a:off x="8138159" y="3600325"/>
            <a:ext cx="4053839" cy="13208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아버지의 친형제자매의 아들이나 딸과의 촌수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3642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18" grpId="0" animBg="1"/>
      <p:bldP spid="19" grpId="0" animBg="1"/>
      <p:bldP spid="20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18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97970" y="866305"/>
            <a:ext cx="120940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3200" b="1" dirty="0"/>
              <a:t>읽기 전 활동</a:t>
            </a:r>
            <a:r>
              <a:rPr lang="en-US" altLang="ko-KR" sz="3200" b="1" dirty="0"/>
              <a:t>:</a:t>
            </a:r>
            <a:endParaRPr lang="en-US" sz="3200" dirty="0"/>
          </a:p>
        </p:txBody>
      </p:sp>
      <p:pic>
        <p:nvPicPr>
          <p:cNvPr id="4098" name="Picture 2" descr="세계 각국의 '밥상머리 교육'을 찾아서 : 네이버 블로그">
            <a:extLst>
              <a:ext uri="{FF2B5EF4-FFF2-40B4-BE49-F238E27FC236}">
                <a16:creationId xmlns:a16="http://schemas.microsoft.com/office/drawing/2014/main" id="{FED805E7-B23C-4CF7-9EB9-4960B94F24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297" b="96484" l="9961" r="89844">
                        <a14:foregroundMark x1="76563" y1="31250" x2="76563" y2="31250"/>
                        <a14:foregroundMark x1="43555" y1="29492" x2="46289" y2="30859"/>
                        <a14:foregroundMark x1="34570" y1="93359" x2="35352" y2="93555"/>
                        <a14:foregroundMark x1="33203" y1="90820" x2="33398" y2="92188"/>
                        <a14:foregroundMark x1="33398" y1="92969" x2="33789" y2="94141"/>
                        <a14:foregroundMark x1="45117" y1="96094" x2="45898" y2="96484"/>
                        <a14:foregroundMark x1="34375" y1="95313" x2="34766" y2="95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854"/>
          <a:stretch/>
        </p:blipFill>
        <p:spPr bwMode="auto">
          <a:xfrm>
            <a:off x="1012723" y="1155270"/>
            <a:ext cx="7195572" cy="547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E61F669-A5D4-4EFF-A4E1-0F0CD7569CFF}"/>
              </a:ext>
            </a:extLst>
          </p:cNvPr>
          <p:cNvSpPr txBox="1"/>
          <p:nvPr/>
        </p:nvSpPr>
        <p:spPr>
          <a:xfrm>
            <a:off x="6358884" y="5295439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</a:t>
            </a:r>
            <a:r>
              <a:rPr lang="ko-KR" altLang="en-US" sz="1000" dirty="0"/>
              <a:t>천재교육</a:t>
            </a:r>
            <a:endParaRPr lang="en-US" sz="1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AD6110-98CE-41C6-87E2-917FFEDBBE63}"/>
              </a:ext>
            </a:extLst>
          </p:cNvPr>
          <p:cNvSpPr/>
          <p:nvPr/>
        </p:nvSpPr>
        <p:spPr>
          <a:xfrm>
            <a:off x="7993626" y="2403763"/>
            <a:ext cx="39429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000" dirty="0"/>
              <a:t>한국식 식사 예절에 대해 얼마나 알고 있나요</a:t>
            </a:r>
            <a:r>
              <a:rPr lang="en-US" altLang="ko-KR" sz="3000" dirty="0"/>
              <a:t>? </a:t>
            </a:r>
            <a:r>
              <a:rPr lang="ko-KR" altLang="en-US" sz="3000" dirty="0"/>
              <a:t>함께 얘기해 봐요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013520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A17E9EE-A6DD-4734-BFF0-6EA2DA59608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8AFBA3-4255-4136-8230-519A77AC89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65" t="12473" r="13790" b="30323"/>
          <a:stretch/>
        </p:blipFill>
        <p:spPr>
          <a:xfrm>
            <a:off x="97806" y="167707"/>
            <a:ext cx="11996388" cy="510294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9853AF7-540F-4663-9C73-E778EE0FDECC}"/>
              </a:ext>
            </a:extLst>
          </p:cNvPr>
          <p:cNvCxnSpPr>
            <a:cxnSpLocks/>
          </p:cNvCxnSpPr>
          <p:nvPr/>
        </p:nvCxnSpPr>
        <p:spPr>
          <a:xfrm>
            <a:off x="3018503" y="3002946"/>
            <a:ext cx="432619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CD9FAE-74C8-4C92-85F4-562CA17AF908}"/>
              </a:ext>
            </a:extLst>
          </p:cNvPr>
          <p:cNvCxnSpPr>
            <a:cxnSpLocks/>
          </p:cNvCxnSpPr>
          <p:nvPr/>
        </p:nvCxnSpPr>
        <p:spPr>
          <a:xfrm>
            <a:off x="5835445" y="3587965"/>
            <a:ext cx="372151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AF47A4-B159-4CB5-B860-593CA3F72FE1}"/>
              </a:ext>
            </a:extLst>
          </p:cNvPr>
          <p:cNvCxnSpPr>
            <a:cxnSpLocks/>
          </p:cNvCxnSpPr>
          <p:nvPr/>
        </p:nvCxnSpPr>
        <p:spPr>
          <a:xfrm>
            <a:off x="4213123" y="4099242"/>
            <a:ext cx="76347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C845E54-0627-4899-BF92-A0A5FBD0FD5D}"/>
              </a:ext>
            </a:extLst>
          </p:cNvPr>
          <p:cNvCxnSpPr>
            <a:cxnSpLocks/>
          </p:cNvCxnSpPr>
          <p:nvPr/>
        </p:nvCxnSpPr>
        <p:spPr>
          <a:xfrm>
            <a:off x="309716" y="4649849"/>
            <a:ext cx="60320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04605610-AC5D-417C-A301-A83774CAC7AA}"/>
              </a:ext>
            </a:extLst>
          </p:cNvPr>
          <p:cNvSpPr/>
          <p:nvPr/>
        </p:nvSpPr>
        <p:spPr>
          <a:xfrm>
            <a:off x="2374487" y="1814649"/>
            <a:ext cx="7487267" cy="2521378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/>
              <a:t>대화 주요 부분 상세 읽기</a:t>
            </a:r>
            <a:endParaRPr lang="en-US" sz="6000" b="1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E80998F-C489-49BB-9A1B-F2DD53E82049}"/>
              </a:ext>
            </a:extLst>
          </p:cNvPr>
          <p:cNvSpPr/>
          <p:nvPr/>
        </p:nvSpPr>
        <p:spPr>
          <a:xfrm>
            <a:off x="7968343" y="5771532"/>
            <a:ext cx="4005943" cy="79255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교과서 </a:t>
            </a:r>
            <a:r>
              <a:rPr lang="en-US" altLang="ko-KR" sz="2800" dirty="0"/>
              <a:t>18</a:t>
            </a:r>
            <a:r>
              <a:rPr lang="ko-KR" altLang="en-US" sz="2800" dirty="0"/>
              <a:t>쪽 연습문제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7430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278304" y="294968"/>
            <a:ext cx="2537075" cy="2179320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ko-KR" altLang="en-US" sz="3200" b="1" dirty="0"/>
              <a:t>심화 학습</a:t>
            </a:r>
            <a:r>
              <a:rPr lang="en-US" altLang="ko-KR" sz="3200" b="1" dirty="0"/>
              <a:t>: </a:t>
            </a:r>
            <a:r>
              <a:rPr lang="ko-KR" altLang="en-US" sz="3000" dirty="0"/>
              <a:t>한국식 식사 예절 자세히 알아 보기</a:t>
            </a:r>
            <a:endParaRPr lang="en-US" sz="32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6F7F128-F9A4-4D8E-A67C-230D7EA8BE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7"/>
          <a:stretch/>
        </p:blipFill>
        <p:spPr bwMode="auto">
          <a:xfrm>
            <a:off x="2936365" y="294968"/>
            <a:ext cx="8275241" cy="588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745E042-529D-458F-BE44-3FA3BFC79E65}"/>
              </a:ext>
            </a:extLst>
          </p:cNvPr>
          <p:cNvSpPr/>
          <p:nvPr/>
        </p:nvSpPr>
        <p:spPr>
          <a:xfrm>
            <a:off x="1812192" y="5013730"/>
            <a:ext cx="12710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4"/>
              </a:rPr>
              <a:t>http://study.zum.com/book/11542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03891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5EC1CDB-B5D9-4096-A063-C410C8138F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3"/>
          <a:stretch/>
        </p:blipFill>
        <p:spPr bwMode="auto">
          <a:xfrm>
            <a:off x="2930011" y="216311"/>
            <a:ext cx="8214208" cy="587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592FE76-2D67-4C3E-AFEE-F1F338AD47E2}"/>
              </a:ext>
            </a:extLst>
          </p:cNvPr>
          <p:cNvSpPr/>
          <p:nvPr/>
        </p:nvSpPr>
        <p:spPr>
          <a:xfrm>
            <a:off x="1763567" y="5007116"/>
            <a:ext cx="12710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4"/>
              </a:rPr>
              <a:t>http://study.zum.com/book/11542</a:t>
            </a:r>
            <a:endParaRPr lang="en-US" sz="16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5A87F31-276B-4C14-99E9-39CBDB41A95A}"/>
              </a:ext>
            </a:extLst>
          </p:cNvPr>
          <p:cNvSpPr/>
          <p:nvPr/>
        </p:nvSpPr>
        <p:spPr>
          <a:xfrm>
            <a:off x="248808" y="216311"/>
            <a:ext cx="2537075" cy="2179320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ko-KR" altLang="en-US" sz="3200" b="1" dirty="0"/>
              <a:t>심화 학습</a:t>
            </a:r>
            <a:r>
              <a:rPr lang="en-US" altLang="ko-KR" sz="3200" b="1" dirty="0"/>
              <a:t>: </a:t>
            </a:r>
            <a:r>
              <a:rPr lang="ko-KR" altLang="en-US" sz="3000" dirty="0"/>
              <a:t>한국식 식사 예절 자세히 알아 보기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078710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92FE76-2D67-4C3E-AFEE-F1F338AD47E2}"/>
              </a:ext>
            </a:extLst>
          </p:cNvPr>
          <p:cNvSpPr/>
          <p:nvPr/>
        </p:nvSpPr>
        <p:spPr>
          <a:xfrm>
            <a:off x="1614550" y="4946246"/>
            <a:ext cx="12710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3"/>
              </a:rPr>
              <a:t>http://study.zum.com/book/11542</a:t>
            </a:r>
            <a:endParaRPr lang="en-US" sz="16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E8436A8D-6299-456C-B32D-E395A7B42A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4719" r="1622" b="2479"/>
          <a:stretch/>
        </p:blipFill>
        <p:spPr bwMode="auto">
          <a:xfrm>
            <a:off x="2855289" y="551390"/>
            <a:ext cx="9137065" cy="554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D780A88-662E-4C53-B37C-616C90BD5ED4}"/>
              </a:ext>
            </a:extLst>
          </p:cNvPr>
          <p:cNvSpPr/>
          <p:nvPr/>
        </p:nvSpPr>
        <p:spPr>
          <a:xfrm>
            <a:off x="318214" y="372835"/>
            <a:ext cx="2537075" cy="2179320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ko-KR" altLang="en-US" sz="3200" b="1" dirty="0"/>
              <a:t>심화 학습</a:t>
            </a:r>
            <a:r>
              <a:rPr lang="en-US" altLang="ko-KR" sz="3200" b="1" dirty="0"/>
              <a:t>: </a:t>
            </a:r>
            <a:r>
              <a:rPr lang="ko-KR" altLang="en-US" sz="3000" dirty="0"/>
              <a:t>한국식 식사 예절 자세히 알아 보기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815857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1A674C2-007F-4106-96EE-4297BA646F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8" b="3959"/>
          <a:stretch/>
        </p:blipFill>
        <p:spPr bwMode="auto">
          <a:xfrm>
            <a:off x="2974753" y="383459"/>
            <a:ext cx="9056929" cy="556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3CFB408-5E4F-4599-B2F9-6EF522C80EA9}"/>
              </a:ext>
            </a:extLst>
          </p:cNvPr>
          <p:cNvSpPr/>
          <p:nvPr/>
        </p:nvSpPr>
        <p:spPr>
          <a:xfrm>
            <a:off x="337299" y="383459"/>
            <a:ext cx="2537075" cy="2179320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ko-KR" altLang="en-US" sz="3200" b="1" dirty="0"/>
              <a:t>심화 학습</a:t>
            </a:r>
            <a:r>
              <a:rPr lang="en-US" altLang="ko-KR" sz="3200" b="1" dirty="0"/>
              <a:t>: </a:t>
            </a:r>
            <a:r>
              <a:rPr lang="ko-KR" altLang="en-US" sz="3000" dirty="0"/>
              <a:t>한국식 식사 예절 자세히 알아 보기</a:t>
            </a:r>
            <a:endParaRPr lang="en-US" sz="3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92FE76-2D67-4C3E-AFEE-F1F338AD47E2}"/>
              </a:ext>
            </a:extLst>
          </p:cNvPr>
          <p:cNvSpPr/>
          <p:nvPr/>
        </p:nvSpPr>
        <p:spPr>
          <a:xfrm>
            <a:off x="1836667" y="4853647"/>
            <a:ext cx="12710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4"/>
              </a:rPr>
              <a:t>http://study.zum.com/book/11542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596459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19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230459" y="5293224"/>
            <a:ext cx="3567771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미국의 독특한 문화 알려 주는 </a:t>
            </a:r>
            <a:r>
              <a:rPr lang="ko-KR" altLang="en-US" sz="2800" b="1" dirty="0">
                <a:latin typeface="+mn-ea"/>
              </a:rPr>
              <a:t>편지글</a:t>
            </a:r>
            <a:r>
              <a:rPr lang="ko-KR" altLang="en-US" sz="2800" dirty="0">
                <a:latin typeface="+mn-ea"/>
              </a:rPr>
              <a:t> 쓰기</a:t>
            </a:r>
            <a:endParaRPr lang="en-US" sz="28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F1E633-7D99-4905-9F24-899116BD621B}"/>
              </a:ext>
            </a:extLst>
          </p:cNvPr>
          <p:cNvSpPr txBox="1"/>
          <p:nvPr/>
        </p:nvSpPr>
        <p:spPr>
          <a:xfrm>
            <a:off x="518160" y="995501"/>
            <a:ext cx="4338975" cy="4472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읽기의 편지글이 한국의 식사 예절에서 주의할 점들을 알려 주듯이 다른 나라에서 온 친구가 미국에서 주의해야 할 예절이나 문화가 있다면 글로 써 봅시다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A06BB9-EF95-445A-92BA-98F6418B160D}"/>
              </a:ext>
            </a:extLst>
          </p:cNvPr>
          <p:cNvSpPr txBox="1"/>
          <p:nvPr/>
        </p:nvSpPr>
        <p:spPr>
          <a:xfrm>
            <a:off x="518160" y="5543863"/>
            <a:ext cx="11588842" cy="5946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교과서에 직접 쓰세요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061" y="719487"/>
            <a:ext cx="1331169" cy="14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531F90E-6052-4192-BCC6-B6463930C728}"/>
              </a:ext>
            </a:extLst>
          </p:cNvPr>
          <p:cNvSpPr/>
          <p:nvPr/>
        </p:nvSpPr>
        <p:spPr>
          <a:xfrm>
            <a:off x="5238446" y="1243276"/>
            <a:ext cx="5006990" cy="38265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4000" b="1" dirty="0">
                <a:solidFill>
                  <a:schemeClr val="tx1"/>
                </a:solidFill>
              </a:rPr>
              <a:t>메모할 것들</a:t>
            </a:r>
            <a:endParaRPr lang="en-US" altLang="ko-KR" sz="4000" b="1" dirty="0">
              <a:solidFill>
                <a:schemeClr val="tx1"/>
              </a:solidFill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200" dirty="0"/>
              <a:t> 누구에게 쓸까</a:t>
            </a:r>
            <a:r>
              <a:rPr lang="en-US" altLang="ko-KR" sz="3200" dirty="0"/>
              <a:t>?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200" dirty="0"/>
              <a:t> 어떤 문화나 예절을</a:t>
            </a:r>
            <a:endParaRPr lang="en-US" altLang="ko-KR" sz="3200" dirty="0"/>
          </a:p>
          <a:p>
            <a:pPr>
              <a:lnSpc>
                <a:spcPct val="120000"/>
              </a:lnSpc>
            </a:pPr>
            <a:r>
              <a:rPr lang="en-US" altLang="ko-KR" sz="3200" dirty="0"/>
              <a:t> </a:t>
            </a:r>
            <a:r>
              <a:rPr lang="ko-KR" altLang="en-US" sz="3200" dirty="0"/>
              <a:t>   알려 줄까</a:t>
            </a:r>
            <a:r>
              <a:rPr lang="en-US" altLang="ko-KR" sz="3200" dirty="0"/>
              <a:t>?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200" dirty="0"/>
              <a:t> 친구 나라와 비슷한가</a:t>
            </a:r>
            <a:r>
              <a:rPr lang="en-US" altLang="ko-KR" sz="3200" dirty="0"/>
              <a:t>, </a:t>
            </a:r>
          </a:p>
          <a:p>
            <a:pPr>
              <a:lnSpc>
                <a:spcPct val="120000"/>
              </a:lnSpc>
            </a:pPr>
            <a:r>
              <a:rPr lang="en-US" altLang="ko-KR" sz="3200" dirty="0"/>
              <a:t>    </a:t>
            </a:r>
            <a:r>
              <a:rPr lang="ko-KR" altLang="en-US" sz="3200" dirty="0" err="1"/>
              <a:t>다른가</a:t>
            </a:r>
            <a:r>
              <a:rPr lang="en-US" altLang="ko-KR" sz="3200" dirty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5564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1" grpId="0"/>
      <p:bldP spid="15" grpId="0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55BCE5-D13F-4CCF-8AC6-4FF71D95B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1" y="0"/>
            <a:ext cx="9743722" cy="3842119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9877" y="1305342"/>
            <a:ext cx="26687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문화 차이</a:t>
            </a:r>
            <a:endParaRPr lang="en-US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1" y="0"/>
            <a:ext cx="2668772" cy="113381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D4C64AE-985B-4CEC-847C-76EE3BADEEC7}"/>
              </a:ext>
            </a:extLst>
          </p:cNvPr>
          <p:cNvSpPr/>
          <p:nvPr/>
        </p:nvSpPr>
        <p:spPr>
          <a:xfrm>
            <a:off x="162232" y="4064629"/>
            <a:ext cx="11867535" cy="18958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tx1"/>
                </a:solidFill>
              </a:rPr>
              <a:t>교과서 </a:t>
            </a:r>
            <a:r>
              <a:rPr lang="en-US" altLang="ko-KR" sz="3200" b="1" dirty="0">
                <a:solidFill>
                  <a:schemeClr val="tx1"/>
                </a:solidFill>
              </a:rPr>
              <a:t>20</a:t>
            </a:r>
            <a:r>
              <a:rPr lang="ko-KR" altLang="en-US" sz="3200" b="1" dirty="0">
                <a:solidFill>
                  <a:schemeClr val="tx1"/>
                </a:solidFill>
              </a:rPr>
              <a:t>쪽을 읽고 답해 보세요</a:t>
            </a:r>
            <a:r>
              <a:rPr lang="en-US" altLang="ko-KR" sz="3200" b="1" dirty="0">
                <a:solidFill>
                  <a:schemeClr val="tx1"/>
                </a:solidFill>
              </a:rPr>
              <a:t>.</a:t>
            </a:r>
          </a:p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한국 문화 중에서 외국 사람이 이해하기 어려워하는 문화는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외국 문화 중에서 한국 사람이 이해하기 어려워하는 문화는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4617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DC9D7B0B-BE2D-419B-9552-8C47B28979A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Online Media 2" title="￫ﾋﾤ￫ﾥﾸ￫ﾂﾘ￫ﾝﾼ￬ﾙﾀ ￭ﾕﾜ￪ﾵﾭ￬ﾝﾘ ￫ﾬﾸ￭ﾙﾔ￬ﾠﾁ ￬ﾰﾨ￬ﾝﾴ">
            <a:hlinkClick r:id="" action="ppaction://media"/>
            <a:extLst>
              <a:ext uri="{FF2B5EF4-FFF2-40B4-BE49-F238E27FC236}">
                <a16:creationId xmlns:a16="http://schemas.microsoft.com/office/drawing/2014/main" id="{566A486D-3D40-4DAE-9B16-99E1BE7F4A5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35045" y="581638"/>
            <a:ext cx="9340645" cy="5254113"/>
          </a:xfrm>
          <a:prstGeom prst="rect">
            <a:avLst/>
          </a:prstGeom>
          <a:ln w="63500" cap="sq">
            <a:solidFill>
              <a:srgbClr val="FFFFFF"/>
            </a:solidFill>
            <a:prstDash val="solid"/>
            <a:miter lim="800000"/>
          </a:ln>
          <a:effectLst/>
          <a:scene3d>
            <a:camera prst="orthographicFront"/>
            <a:lightRig rig="soft" dir="t"/>
          </a:scene3d>
          <a:sp3d contourW="6350">
            <a:contourClr>
              <a:srgbClr val="000000"/>
            </a:contour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1692C13-112A-44EF-A54A-F66BB60CF156}"/>
              </a:ext>
            </a:extLst>
          </p:cNvPr>
          <p:cNvSpPr/>
          <p:nvPr/>
        </p:nvSpPr>
        <p:spPr>
          <a:xfrm>
            <a:off x="4611326" y="5844389"/>
            <a:ext cx="59091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hlinkClick r:id="rId4"/>
              </a:rPr>
              <a:t>https://www.youtube.com/watch?v=-MERf1haKvI</a:t>
            </a:r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4430FE-51D6-4191-A6FF-96A0A28EB26A}"/>
              </a:ext>
            </a:extLst>
          </p:cNvPr>
          <p:cNvSpPr txBox="1"/>
          <p:nvPr/>
        </p:nvSpPr>
        <p:spPr>
          <a:xfrm>
            <a:off x="0" y="146832"/>
            <a:ext cx="2939845" cy="3354286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한국을 조금 아는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외국인들이 말하는 </a:t>
            </a:r>
            <a:endParaRPr lang="en-US" altLang="ko-KR" sz="3000" b="1" dirty="0">
              <a:solidFill>
                <a:srgbClr val="002060"/>
              </a:solidFill>
              <a:latin typeface="+mn-ea"/>
            </a:endParaRPr>
          </a:p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문화 차이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1130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3E21C7-B69F-42AD-8C13-AC79E8235DA3}"/>
              </a:ext>
            </a:extLst>
          </p:cNvPr>
          <p:cNvSpPr txBox="1"/>
          <p:nvPr/>
        </p:nvSpPr>
        <p:spPr>
          <a:xfrm>
            <a:off x="160985" y="2917790"/>
            <a:ext cx="1157381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이것들은 어느 나라 음식이에요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b="1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160984" y="3629716"/>
            <a:ext cx="1157381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먹는 방법이 어떻게 달라요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160983" y="4341642"/>
            <a:ext cx="1157381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음식이나 먹는 방법 등 식문화가 나라마다 다른 예를 말해 볼까요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?</a:t>
            </a:r>
            <a:endParaRPr lang="en-US" sz="30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D4F7BA-14E3-43B9-B42A-7A50E578DF42}"/>
              </a:ext>
            </a:extLst>
          </p:cNvPr>
          <p:cNvSpPr txBox="1"/>
          <p:nvPr/>
        </p:nvSpPr>
        <p:spPr>
          <a:xfrm>
            <a:off x="160984" y="5053568"/>
            <a:ext cx="1157381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식문화 이외에 문화 차이를 보이는 것들에는 무엇이 있나요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5642A9-BF00-45C1-B411-8B16E57F3F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19" r="6229" b="6337"/>
          <a:stretch/>
        </p:blipFill>
        <p:spPr>
          <a:xfrm>
            <a:off x="5758043" y="0"/>
            <a:ext cx="6433955" cy="26049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54E736-1141-45AE-ADBF-23FF037C0F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27" t="6361" r="2355" b="11743"/>
          <a:stretch/>
        </p:blipFill>
        <p:spPr>
          <a:xfrm>
            <a:off x="0" y="0"/>
            <a:ext cx="5801360" cy="260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DC9D7B0B-BE2D-419B-9552-8C47B28979A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BEFDAA-42FF-46EB-9353-847585C7266B}"/>
              </a:ext>
            </a:extLst>
          </p:cNvPr>
          <p:cNvSpPr txBox="1"/>
          <p:nvPr/>
        </p:nvSpPr>
        <p:spPr>
          <a:xfrm>
            <a:off x="0" y="107504"/>
            <a:ext cx="2939845" cy="3354286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한국에 오래 산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외국인들이 말하는 </a:t>
            </a:r>
            <a:endParaRPr lang="en-US" altLang="ko-KR" sz="3000" b="1" dirty="0">
              <a:solidFill>
                <a:srgbClr val="002060"/>
              </a:solidFill>
              <a:latin typeface="+mn-ea"/>
            </a:endParaRPr>
          </a:p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문화 차이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DF5A95-FAA3-490B-A368-2CF98C82C099}"/>
              </a:ext>
            </a:extLst>
          </p:cNvPr>
          <p:cNvSpPr/>
          <p:nvPr/>
        </p:nvSpPr>
        <p:spPr>
          <a:xfrm>
            <a:off x="3893575" y="5787017"/>
            <a:ext cx="71677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hlinkClick r:id="rId3"/>
              </a:rPr>
              <a:t>https://www.youtube.com/watch?v=ELdMLCfrNy4</a:t>
            </a:r>
            <a:endParaRPr lang="en-US" sz="1600" dirty="0"/>
          </a:p>
        </p:txBody>
      </p:sp>
      <p:pic>
        <p:nvPicPr>
          <p:cNvPr id="6" name="Online Media 5" title="￬ﾲﾘ￬ﾝﾌ ￭ﾕﾜ￪ﾵﾭ￬ﾗﾐ ￬ﾘﾨ ￬ﾙﾸ￪ﾵﾭ￬ﾝﾸ￫ﾓﾤ￬ﾝﾴ ￫ﾊﾐ￫ﾁﾼ￫ﾊﾔ ￬ﾶﾩ￪ﾲﾩ￬ﾠﾁ￬ﾝﾸ ￪ﾲﾃ￫ﾓﾤ(FT.￬ﾘﾁ￪ﾵﾭ￫ﾂﾨ￬ﾞﾐ ￬ﾡﾰ￬ﾉﾬ) Shocking Korean Culture for foreigners (Ft. KoreanEnglishman)">
            <a:hlinkClick r:id="" action="ppaction://media"/>
            <a:extLst>
              <a:ext uri="{FF2B5EF4-FFF2-40B4-BE49-F238E27FC236}">
                <a16:creationId xmlns:a16="http://schemas.microsoft.com/office/drawing/2014/main" id="{B3ED36E7-DB89-4DCE-86F8-C76D994D0B8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44877" y="536104"/>
            <a:ext cx="9334956" cy="52509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054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135874" y="311411"/>
            <a:ext cx="6786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393672"/>
            <a:chOff x="10278152" y="217170"/>
            <a:chExt cx="1270380" cy="2393672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558091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8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768234" y="1792961"/>
            <a:ext cx="8374666" cy="39186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평소에 한국 문화에 얼마나 관심을 가지고 있어요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의생활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식생활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주생활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생활 예절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언어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사고 방식 등에서 미국과 어떻게 달라요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b="1" dirty="0">
                <a:latin typeface="+mn-ea"/>
              </a:rPr>
              <a:t>워크북 </a:t>
            </a:r>
            <a:r>
              <a:rPr lang="en-US" altLang="ko-KR" sz="3000" b="1" dirty="0">
                <a:latin typeface="+mn-ea"/>
              </a:rPr>
              <a:t>9</a:t>
            </a:r>
            <a:r>
              <a:rPr lang="ko-KR" altLang="en-US" sz="3000" b="1" dirty="0">
                <a:latin typeface="+mn-ea"/>
              </a:rPr>
              <a:t>쪽</a:t>
            </a:r>
            <a:r>
              <a:rPr lang="ko-KR" altLang="en-US" sz="3000" dirty="0">
                <a:latin typeface="+mn-ea"/>
              </a:rPr>
              <a:t>을 보면 </a:t>
            </a:r>
            <a:r>
              <a:rPr lang="en-US" altLang="ko-KR" sz="3000" dirty="0">
                <a:latin typeface="+mn-ea"/>
              </a:rPr>
              <a:t>‘</a:t>
            </a:r>
            <a:r>
              <a:rPr lang="ko-KR" altLang="en-US" sz="3000" dirty="0">
                <a:latin typeface="+mn-ea"/>
              </a:rPr>
              <a:t>보기</a:t>
            </a:r>
            <a:r>
              <a:rPr lang="en-US" altLang="ko-KR" sz="3000" dirty="0">
                <a:latin typeface="+mn-ea"/>
              </a:rPr>
              <a:t>’</a:t>
            </a:r>
            <a:r>
              <a:rPr lang="ko-KR" altLang="en-US" sz="3000" dirty="0">
                <a:latin typeface="+mn-ea"/>
              </a:rPr>
              <a:t>가 나와 있어요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그것과 다른 점들을 생각해 보고 </a:t>
            </a:r>
            <a:r>
              <a:rPr lang="en-US" altLang="ko-KR" sz="3000" b="1" dirty="0">
                <a:latin typeface="+mn-ea"/>
              </a:rPr>
              <a:t>10</a:t>
            </a:r>
            <a:r>
              <a:rPr lang="ko-KR" altLang="en-US" sz="3000" b="1" dirty="0">
                <a:latin typeface="+mn-ea"/>
              </a:rPr>
              <a:t>쪽</a:t>
            </a:r>
            <a:r>
              <a:rPr lang="ko-KR" altLang="en-US" sz="3000" dirty="0">
                <a:latin typeface="+mn-ea"/>
              </a:rPr>
              <a:t>에 마련된 지면에 여러분의 생각을 정리해서 발표할 수 있게 </a:t>
            </a:r>
            <a:endParaRPr lang="en-US" altLang="ko-KR" sz="3000" dirty="0">
              <a:latin typeface="+mn-ea"/>
            </a:endParaRPr>
          </a:p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써 보세요</a:t>
            </a:r>
            <a:r>
              <a:rPr lang="en-US" altLang="ko-KR" sz="3000" dirty="0">
                <a:latin typeface="+mn-ea"/>
              </a:rPr>
              <a:t>. (</a:t>
            </a:r>
            <a:r>
              <a:rPr lang="ko-KR" altLang="en-US" sz="3000" dirty="0">
                <a:latin typeface="+mn-ea"/>
              </a:rPr>
              <a:t>숙제</a:t>
            </a:r>
            <a:r>
              <a:rPr lang="en-US" altLang="ko-KR" sz="3000" dirty="0">
                <a:latin typeface="+mn-ea"/>
              </a:rPr>
              <a:t>!)</a:t>
            </a:r>
            <a:endParaRPr lang="en-US" sz="3000" dirty="0">
              <a:latin typeface="+mn-ea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2773696-089D-4B59-8CE3-27ABFA6917F6}"/>
              </a:ext>
            </a:extLst>
          </p:cNvPr>
          <p:cNvSpPr/>
          <p:nvPr/>
        </p:nvSpPr>
        <p:spPr>
          <a:xfrm>
            <a:off x="0" y="-13082"/>
            <a:ext cx="3135874" cy="216700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>
                <a:solidFill>
                  <a:schemeClr val="tx1"/>
                </a:solidFill>
              </a:rPr>
              <a:t>워크북 연습문제도 </a:t>
            </a:r>
            <a:r>
              <a:rPr lang="ko-KR" altLang="en-US" sz="2800" dirty="0">
                <a:solidFill>
                  <a:schemeClr val="tx1"/>
                </a:solidFill>
              </a:rPr>
              <a:t>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5"/>
            <a:ext cx="11887200" cy="54847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https://www.cleanpng.com/png-scalable-vector-graphics-paper-royalty-free-clip-a-6012096/download-png.html</a:t>
            </a:r>
            <a:endParaRPr lang="en-US" sz="2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https://webstockreview.net/explore/tall-clipart-grow-tall/</a:t>
            </a:r>
            <a:endParaRPr lang="en-US" sz="2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https://www.dreamstime.com/illustration/empty-full.html</a:t>
            </a:r>
            <a:endParaRPr lang="en-US" sz="2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https://whyy.org/episodes/science-and-thanksgiving/</a:t>
            </a:r>
            <a:endParaRPr lang="en-US" sz="2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http://www.donga.com/news/article/all/20150930/73906107/1</a:t>
            </a:r>
            <a:endParaRPr lang="en-US" sz="2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http://blog.naver.com/PostView.nhn?blogId=storychunjae&amp;logNo=220164210793</a:t>
            </a:r>
            <a:endParaRPr lang="en-US" sz="2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http://study.zum.com/book/11542</a:t>
            </a:r>
            <a:endParaRPr lang="en-US" sz="2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https://www.youtube.com/watch?v=-MERf1haKvI</a:t>
            </a:r>
            <a:endParaRPr lang="en-US" sz="2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https://www.youtube.com/watch?v=ELdMLCfrNy4</a:t>
            </a:r>
            <a:endParaRPr lang="en-US" sz="2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603160" y="385793"/>
            <a:ext cx="1098567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1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과에서는 세상에 얼마나 다양한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문화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가 있는지 이야기하고 어떤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차이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가 있는지 여러 나라의 문화를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비교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할 거예요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603160" y="2002094"/>
            <a:ext cx="5066120" cy="3880833"/>
            <a:chOff x="603160" y="2296734"/>
            <a:chExt cx="5066120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5066120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자기 나라의 문화를 소개할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여러 나라의 문화를 비교할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78000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5882640" y="2002093"/>
            <a:ext cx="6004560" cy="3880834"/>
            <a:chOff x="603160" y="2296733"/>
            <a:chExt cx="5331014" cy="3880834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603160" y="3099087"/>
              <a:ext cx="5331014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문화 차이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문화 차이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문화권</a:t>
              </a:r>
              <a:endParaRPr lang="en-US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-</a:t>
              </a:r>
              <a:r>
                <a:rPr lang="ko-KR" altLang="en-US" sz="3200" dirty="0"/>
                <a:t>와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과 비교하면</a:t>
              </a:r>
              <a:endParaRPr lang="en-US" altLang="ko-KR" sz="3200" dirty="0"/>
            </a:p>
            <a:p>
              <a:r>
                <a:rPr lang="en-US" altLang="ko-KR" sz="3200" dirty="0"/>
                <a:t>            2. -</a:t>
              </a:r>
              <a:r>
                <a:rPr lang="ko-KR" altLang="en-US" sz="3200" dirty="0"/>
                <a:t>와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과는 대조적으로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문화 차이</a:t>
              </a:r>
              <a:endParaRPr lang="en-US" altLang="ko-KR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1913507" y="2296733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12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문화 관련 어휘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A9E7040B-1D8D-49DB-9918-B2DDDDD33F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101868"/>
              </p:ext>
            </p:extLst>
          </p:nvPr>
        </p:nvGraphicFramePr>
        <p:xfrm>
          <a:off x="0" y="863138"/>
          <a:ext cx="12192000" cy="4023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72079534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86896220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826298945"/>
                    </a:ext>
                  </a:extLst>
                </a:gridCol>
              </a:tblGrid>
              <a:tr h="2011911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b="1" dirty="0">
                          <a:solidFill>
                            <a:srgbClr val="FF0000"/>
                          </a:solidFill>
                        </a:rPr>
                        <a:t>의</a:t>
                      </a:r>
                      <a:r>
                        <a:rPr lang="ko-KR" altLang="en-US" sz="4400" dirty="0"/>
                        <a:t>생활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b="1" dirty="0">
                          <a:solidFill>
                            <a:srgbClr val="FF0000"/>
                          </a:solidFill>
                        </a:rPr>
                        <a:t>식</a:t>
                      </a:r>
                      <a:r>
                        <a:rPr lang="ko-KR" altLang="en-US" sz="4400" dirty="0"/>
                        <a:t>생활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b="1" dirty="0">
                          <a:solidFill>
                            <a:srgbClr val="FF0000"/>
                          </a:solidFill>
                        </a:rPr>
                        <a:t>주</a:t>
                      </a:r>
                      <a:r>
                        <a:rPr lang="ko-KR" altLang="en-US" sz="4400" dirty="0"/>
                        <a:t>생활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9083839"/>
                  </a:ext>
                </a:extLst>
              </a:tr>
              <a:tr h="201191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생활 예절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언어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사고 방식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0005321"/>
                  </a:ext>
                </a:extLst>
              </a:tr>
            </a:tbl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5D747E-7542-4A69-8288-272BEB23D3F5}"/>
              </a:ext>
            </a:extLst>
          </p:cNvPr>
          <p:cNvSpPr/>
          <p:nvPr/>
        </p:nvSpPr>
        <p:spPr>
          <a:xfrm>
            <a:off x="1899920" y="863138"/>
            <a:ext cx="2142401" cy="198166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衣</a:t>
            </a:r>
            <a:r>
              <a:rPr lang="ko-KR" altLang="en-US" sz="4400" dirty="0"/>
              <a:t> </a:t>
            </a:r>
            <a:endParaRPr lang="en-US" altLang="ko-KR" sz="4400" dirty="0"/>
          </a:p>
          <a:p>
            <a:pPr algn="ctr"/>
            <a:r>
              <a:rPr lang="ko-KR" altLang="en-US" sz="3200" dirty="0"/>
              <a:t>옷 의</a:t>
            </a:r>
            <a:endParaRPr lang="en-US" altLang="ko-KR" sz="32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E4B57AD-C287-43BF-80D4-09888C4DAA93}"/>
              </a:ext>
            </a:extLst>
          </p:cNvPr>
          <p:cNvSpPr/>
          <p:nvPr/>
        </p:nvSpPr>
        <p:spPr>
          <a:xfrm>
            <a:off x="5974759" y="875957"/>
            <a:ext cx="2142401" cy="198166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食</a:t>
            </a:r>
            <a:r>
              <a:rPr lang="ko-KR" altLang="en-US" sz="4400" dirty="0"/>
              <a:t> </a:t>
            </a:r>
            <a:endParaRPr lang="en-US" altLang="ko-KR" sz="4400" dirty="0"/>
          </a:p>
          <a:p>
            <a:pPr algn="ctr"/>
            <a:r>
              <a:rPr lang="ko-KR" altLang="en-US" sz="3200" dirty="0"/>
              <a:t>먹을 식</a:t>
            </a:r>
            <a:endParaRPr lang="en-US" altLang="ko-KR" sz="32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43A3E44-052C-4926-98E3-D30AD9F84972}"/>
              </a:ext>
            </a:extLst>
          </p:cNvPr>
          <p:cNvSpPr/>
          <p:nvPr/>
        </p:nvSpPr>
        <p:spPr>
          <a:xfrm>
            <a:off x="10025881" y="863138"/>
            <a:ext cx="2142401" cy="198166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住</a:t>
            </a:r>
            <a:r>
              <a:rPr lang="ko-KR" altLang="en-US" sz="4400" dirty="0"/>
              <a:t> </a:t>
            </a:r>
            <a:endParaRPr lang="en-US" altLang="ko-KR" sz="4400" dirty="0"/>
          </a:p>
          <a:p>
            <a:pPr algn="ctr"/>
            <a:r>
              <a:rPr lang="ko-KR" altLang="en-US" sz="3200" dirty="0"/>
              <a:t>살 주</a:t>
            </a:r>
            <a:endParaRPr lang="en-US" altLang="ko-KR" sz="3200" dirty="0"/>
          </a:p>
        </p:txBody>
      </p:sp>
    </p:spTree>
    <p:extLst>
      <p:ext uri="{BB962C8B-B14F-4D97-AF65-F5344CB8AC3E}">
        <p14:creationId xmlns:p14="http://schemas.microsoft.com/office/powerpoint/2010/main" val="195209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F522F38-195A-437D-92E2-FA3593607666}"/>
              </a:ext>
            </a:extLst>
          </p:cNvPr>
          <p:cNvGrpSpPr/>
          <p:nvPr/>
        </p:nvGrpSpPr>
        <p:grpSpPr>
          <a:xfrm>
            <a:off x="383681" y="1494770"/>
            <a:ext cx="4150075" cy="4141757"/>
            <a:chOff x="452801" y="1697861"/>
            <a:chExt cx="4094480" cy="3893119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F3F230-6B6F-4BD8-9B9A-AC130F63B1FA}"/>
                </a:ext>
              </a:extLst>
            </p:cNvPr>
            <p:cNvSpPr/>
            <p:nvPr/>
          </p:nvSpPr>
          <p:spPr>
            <a:xfrm>
              <a:off x="452801" y="2277512"/>
              <a:ext cx="4094480" cy="3313468"/>
            </a:xfrm>
            <a:prstGeom prst="ellipse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3200" dirty="0"/>
                <a:t>의생활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식생활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주생활</a:t>
              </a:r>
              <a:r>
                <a:rPr lang="en-US" altLang="ko-KR" sz="3200" dirty="0"/>
                <a:t>, 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z="3200" dirty="0"/>
                <a:t>생활 예절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언어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사고방식</a:t>
              </a:r>
              <a:endParaRPr lang="en-US" sz="3200" dirty="0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F44E21B6-4C6B-4FDC-8E62-0A4F4751559A}"/>
                </a:ext>
              </a:extLst>
            </p:cNvPr>
            <p:cNvSpPr/>
            <p:nvPr/>
          </p:nvSpPr>
          <p:spPr>
            <a:xfrm>
              <a:off x="1623510" y="1697861"/>
              <a:ext cx="1753060" cy="759818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생활</a:t>
              </a:r>
              <a:endParaRPr lang="en-US" sz="2800" b="1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74442FD-BAE7-4666-8037-D336BA18129C}"/>
              </a:ext>
            </a:extLst>
          </p:cNvPr>
          <p:cNvSpPr txBox="1"/>
          <p:nvPr/>
        </p:nvSpPr>
        <p:spPr>
          <a:xfrm>
            <a:off x="4738209" y="1013954"/>
            <a:ext cx="745379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나라마다 문화가 다릅니다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어떤 점에서 서로 다를까요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F587193-008D-4788-80DB-F867D3C5DB41}"/>
              </a:ext>
            </a:extLst>
          </p:cNvPr>
          <p:cNvSpPr txBox="1"/>
          <p:nvPr/>
        </p:nvSpPr>
        <p:spPr>
          <a:xfrm>
            <a:off x="4738208" y="2379799"/>
            <a:ext cx="7453791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생활 영역에서 한국과 미국을 비교했을 때 가장 큰 차이를 보이는 것은 어느 것이에요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?</a:t>
            </a:r>
            <a:endParaRPr lang="en-US" sz="3000" b="1" dirty="0">
              <a:solidFill>
                <a:srgbClr val="8C04BC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6A2695-BAE5-4D30-BB10-BD84AEAADA15}"/>
              </a:ext>
            </a:extLst>
          </p:cNvPr>
          <p:cNvSpPr txBox="1"/>
          <p:nvPr/>
        </p:nvSpPr>
        <p:spPr>
          <a:xfrm>
            <a:off x="4738209" y="4299641"/>
            <a:ext cx="7453790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문화 차이는 왜 생겨날까요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예를 들어 집의 구조나 모양이 다른 것은 무엇의 영향일까요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6CC90D-C08B-492E-892B-83B898BFB2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65EE363A-1DFA-40A5-BFC2-0A554CA5CA54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12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BA8F1C-668B-4459-9456-8E5EC3B0D0D7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문화 관련 어휘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4710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89FAA0-584C-420B-94A9-F1D521335DCB}"/>
              </a:ext>
            </a:extLst>
          </p:cNvPr>
          <p:cNvGrpSpPr/>
          <p:nvPr/>
        </p:nvGrpSpPr>
        <p:grpSpPr>
          <a:xfrm>
            <a:off x="603159" y="1089094"/>
            <a:ext cx="4805680" cy="4376985"/>
            <a:chOff x="5191760" y="1726316"/>
            <a:chExt cx="6385275" cy="334469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65A2E5A-DD92-4BB7-9F2F-48947E9C6B41}"/>
                </a:ext>
              </a:extLst>
            </p:cNvPr>
            <p:cNvSpPr/>
            <p:nvPr/>
          </p:nvSpPr>
          <p:spPr>
            <a:xfrm>
              <a:off x="5191760" y="2220119"/>
              <a:ext cx="6385275" cy="2850888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4000" dirty="0"/>
                <a:t>기독교</a:t>
              </a:r>
              <a:r>
                <a:rPr lang="en-US" altLang="ko-KR" sz="4000" dirty="0"/>
                <a:t>, </a:t>
              </a:r>
              <a:r>
                <a:rPr lang="ko-KR" altLang="en-US" sz="4000" dirty="0"/>
                <a:t>불교</a:t>
              </a:r>
              <a:r>
                <a:rPr lang="en-US" altLang="ko-KR" sz="4000" dirty="0"/>
                <a:t>, </a:t>
              </a:r>
              <a:r>
                <a:rPr lang="ko-KR" altLang="en-US" sz="4000" dirty="0"/>
                <a:t>유대교</a:t>
              </a:r>
              <a:r>
                <a:rPr lang="en-US" altLang="ko-KR" sz="4000" dirty="0"/>
                <a:t>, </a:t>
              </a:r>
              <a:r>
                <a:rPr lang="ko-KR" altLang="en-US" sz="4000" dirty="0"/>
                <a:t>이슬람교</a:t>
              </a:r>
              <a:r>
                <a:rPr lang="en-US" altLang="ko-KR" sz="4000" dirty="0"/>
                <a:t>, </a:t>
              </a:r>
              <a:r>
                <a:rPr lang="ko-KR" altLang="en-US" sz="4000" dirty="0"/>
                <a:t>천주교</a:t>
              </a:r>
              <a:r>
                <a:rPr lang="en-US" altLang="ko-KR" sz="4000" dirty="0"/>
                <a:t>(</a:t>
              </a:r>
              <a:r>
                <a:rPr lang="ko-KR" altLang="en-US" sz="4000" dirty="0"/>
                <a:t>카톨릭교</a:t>
              </a:r>
              <a:r>
                <a:rPr lang="en-US" altLang="ko-KR" sz="4000" dirty="0"/>
                <a:t>), </a:t>
              </a:r>
              <a:r>
                <a:rPr lang="ko-KR" altLang="en-US" sz="4000" dirty="0"/>
                <a:t>힌두교</a:t>
              </a:r>
              <a:endParaRPr lang="en-US" sz="40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F1034C-549A-4A5B-9E32-023719A81CA5}"/>
                </a:ext>
              </a:extLst>
            </p:cNvPr>
            <p:cNvSpPr/>
            <p:nvPr/>
          </p:nvSpPr>
          <p:spPr>
            <a:xfrm>
              <a:off x="7584102" y="1726316"/>
              <a:ext cx="1600590" cy="635124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종교</a:t>
              </a:r>
              <a:endParaRPr lang="en-US" sz="28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51D94CF-94B4-48AC-B44B-C106570DB062}"/>
              </a:ext>
            </a:extLst>
          </p:cNvPr>
          <p:cNvSpPr txBox="1"/>
          <p:nvPr/>
        </p:nvSpPr>
        <p:spPr>
          <a:xfrm>
            <a:off x="5611029" y="2138341"/>
            <a:ext cx="632191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세계에는 무슨 종교들이 있을까요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9B7A01-9DE6-4992-93CF-D0E4395D16AF}"/>
              </a:ext>
            </a:extLst>
          </p:cNvPr>
          <p:cNvSpPr txBox="1"/>
          <p:nvPr/>
        </p:nvSpPr>
        <p:spPr>
          <a:xfrm>
            <a:off x="5611029" y="2920337"/>
            <a:ext cx="6321920" cy="2256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세계 각 지역마다 독특한 문화가 발달해 왔는데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이것을 문화권이라고 해요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어떤 문화권들이 있을까요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?</a:t>
            </a:r>
            <a:endParaRPr lang="en-US" sz="3000" b="1" dirty="0">
              <a:solidFill>
                <a:srgbClr val="8C04BC"/>
              </a:solidFill>
              <a:latin typeface="+mn-e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9A9613-7AF8-41F6-9F7A-1F35000849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1EC2188-2FAD-4277-9E52-9DFE06DA572D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6B9719-0FFA-4FB1-B92D-88701CED8BE0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종교와 문화권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6843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9A9613-7AF8-41F6-9F7A-1F35000849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1EC2188-2FAD-4277-9E52-9DFE06DA572D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6B9719-0FFA-4FB1-B92D-88701CED8BE0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종교와 문화권</a:t>
            </a:r>
            <a:endParaRPr lang="en-US" sz="4000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DEFACE5-ACD3-49A0-B912-A26BD00359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923488"/>
              </p:ext>
            </p:extLst>
          </p:nvPr>
        </p:nvGraphicFramePr>
        <p:xfrm>
          <a:off x="0" y="855380"/>
          <a:ext cx="12192000" cy="50374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70296245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15355217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7469179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6495495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2499103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729443671"/>
                    </a:ext>
                  </a:extLst>
                </a:gridCol>
              </a:tblGrid>
              <a:tr h="16791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b="1" dirty="0"/>
                        <a:t>동남아시아</a:t>
                      </a:r>
                      <a:r>
                        <a:rPr lang="ko-KR" altLang="en-US" sz="4000" dirty="0"/>
                        <a:t> 문화권</a:t>
                      </a:r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b="1" dirty="0"/>
                        <a:t>동아시아 </a:t>
                      </a:r>
                      <a:r>
                        <a:rPr lang="ko-KR" altLang="en-US" sz="4000" dirty="0"/>
                        <a:t>문화권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b="1" dirty="0"/>
                        <a:t>라틴</a:t>
                      </a:r>
                      <a:r>
                        <a:rPr lang="ko-KR" altLang="en-US" sz="4000" dirty="0"/>
                        <a:t> 문화권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b="1" dirty="0"/>
                        <a:t>아랍</a:t>
                      </a:r>
                      <a:r>
                        <a:rPr lang="ko-KR" altLang="en-US" sz="4000" dirty="0"/>
                        <a:t> 문화권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2664646"/>
                  </a:ext>
                </a:extLst>
              </a:tr>
              <a:tr h="1679140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b="1" dirty="0"/>
                        <a:t>아메리카</a:t>
                      </a:r>
                      <a:r>
                        <a:rPr lang="ko-KR" altLang="en-US" sz="4000" dirty="0"/>
                        <a:t> 문화권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b="1" dirty="0"/>
                        <a:t>아프리카</a:t>
                      </a:r>
                      <a:r>
                        <a:rPr lang="ko-KR" altLang="en-US" sz="4000" dirty="0"/>
                        <a:t> 문화권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b="1" dirty="0"/>
                        <a:t>오세아니아 </a:t>
                      </a:r>
                      <a:r>
                        <a:rPr lang="ko-KR" altLang="en-US" sz="4000" dirty="0"/>
                        <a:t>문화권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5954353"/>
                  </a:ext>
                </a:extLst>
              </a:tr>
              <a:tr h="1679140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b="1" dirty="0"/>
                        <a:t>유럽</a:t>
                      </a:r>
                      <a:r>
                        <a:rPr lang="ko-KR" altLang="en-US" sz="4000" dirty="0"/>
                        <a:t> 문화권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b="1" dirty="0"/>
                        <a:t>중앙아시아</a:t>
                      </a:r>
                      <a:r>
                        <a:rPr lang="ko-KR" altLang="en-US" sz="4000" dirty="0"/>
                        <a:t> 문화권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b="1" dirty="0"/>
                        <a:t>한자</a:t>
                      </a:r>
                      <a:r>
                        <a:rPr lang="ko-KR" altLang="en-US" sz="4000" dirty="0"/>
                        <a:t> 문화권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529304"/>
                  </a:ext>
                </a:extLst>
              </a:tr>
            </a:tbl>
          </a:graphicData>
        </a:graphic>
      </p:graphicFrame>
      <p:sp>
        <p:nvSpPr>
          <p:cNvPr id="13" name="Oval 12">
            <a:extLst>
              <a:ext uri="{FF2B5EF4-FFF2-40B4-BE49-F238E27FC236}">
                <a16:creationId xmlns:a16="http://schemas.microsoft.com/office/drawing/2014/main" id="{7A20B062-C65D-431A-A37F-D9301F62C47C}"/>
              </a:ext>
            </a:extLst>
          </p:cNvPr>
          <p:cNvSpPr/>
          <p:nvPr/>
        </p:nvSpPr>
        <p:spPr>
          <a:xfrm>
            <a:off x="8117840" y="5759321"/>
            <a:ext cx="3815108" cy="94488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연습문제 </a:t>
            </a:r>
            <a:r>
              <a:rPr lang="en-US" altLang="ko-KR" sz="3200" b="1" dirty="0"/>
              <a:t>2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03136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817BF95-3A7D-49D3-AD9B-3634BE7A3A0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2AB28E-C16A-49A0-BC0E-3F263717C745}"/>
              </a:ext>
            </a:extLst>
          </p:cNvPr>
          <p:cNvSpPr txBox="1"/>
          <p:nvPr/>
        </p:nvSpPr>
        <p:spPr>
          <a:xfrm>
            <a:off x="0" y="430852"/>
            <a:ext cx="12191999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동아시아 문화권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A330E346-F55A-45BB-96AE-DBBF426D9917}"/>
              </a:ext>
            </a:extLst>
          </p:cNvPr>
          <p:cNvSpPr/>
          <p:nvPr/>
        </p:nvSpPr>
        <p:spPr>
          <a:xfrm>
            <a:off x="-1" y="955497"/>
            <a:ext cx="12191999" cy="4642663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ko-KR" altLang="en-US" sz="3600" dirty="0"/>
              <a:t>중국의 문화를 바탕으로 유교와 불교</a:t>
            </a:r>
            <a:r>
              <a:rPr lang="en-US" altLang="ko-KR" sz="3600" dirty="0"/>
              <a:t>, </a:t>
            </a:r>
            <a:r>
              <a:rPr lang="ko-KR" altLang="en-US" sz="3600" dirty="0"/>
              <a:t>한자 등의 문화적 특징을 공유하는 문화권을 말한다</a:t>
            </a:r>
            <a:r>
              <a:rPr lang="en-US" altLang="ko-KR" sz="3600" dirty="0"/>
              <a:t>. </a:t>
            </a:r>
            <a:r>
              <a:rPr lang="ko-KR" altLang="en-US" sz="3600" dirty="0"/>
              <a:t>중국</a:t>
            </a:r>
            <a:r>
              <a:rPr lang="en-US" altLang="ko-KR" sz="3600" dirty="0"/>
              <a:t>, </a:t>
            </a:r>
            <a:r>
              <a:rPr lang="ko-KR" altLang="en-US" sz="3600" dirty="0"/>
              <a:t>한국</a:t>
            </a:r>
            <a:r>
              <a:rPr lang="en-US" altLang="ko-KR" sz="3600" dirty="0"/>
              <a:t>, </a:t>
            </a:r>
            <a:r>
              <a:rPr lang="ko-KR" altLang="en-US" sz="3600" dirty="0"/>
              <a:t>일본</a:t>
            </a:r>
            <a:r>
              <a:rPr lang="en-US" altLang="ko-KR" sz="3600" dirty="0"/>
              <a:t>, </a:t>
            </a:r>
            <a:r>
              <a:rPr lang="ko-KR" altLang="en-US" sz="3600" dirty="0"/>
              <a:t>베트남 등이 동아시아 문화권에 속한다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0AB7952-6307-4E40-A23D-BEE731DD02EE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5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C699BC28-47FD-4AE7-A5D2-5F0069193F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B79182F-6E0F-4809-A14E-14465C64393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7070A6-9F02-42AA-BC4F-5431DA21957F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01651724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1702</Words>
  <Application>Microsoft Office PowerPoint</Application>
  <PresentationFormat>Widescreen</PresentationFormat>
  <Paragraphs>281</Paragraphs>
  <Slides>33</Slides>
  <Notes>26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맑은 고딕</vt:lpstr>
      <vt:lpstr>맑은 고딕</vt:lpstr>
      <vt:lpstr>Arial</vt:lpstr>
      <vt:lpstr>Calibri</vt:lpstr>
      <vt:lpstr>Wingdings</vt:lpstr>
      <vt:lpstr>1_Office Theme</vt:lpstr>
      <vt:lpstr>     재외동포를 위한 한국어(영어권)   6-2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60</cp:revision>
  <dcterms:created xsi:type="dcterms:W3CDTF">2020-04-18T22:55:50Z</dcterms:created>
  <dcterms:modified xsi:type="dcterms:W3CDTF">2020-06-13T02:02:35Z</dcterms:modified>
</cp:coreProperties>
</file>